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7"/>
  </p:notesMasterIdLst>
  <p:sldIdLst>
    <p:sldId id="256" r:id="rId5"/>
    <p:sldId id="314" r:id="rId6"/>
    <p:sldId id="315" r:id="rId7"/>
    <p:sldId id="258" r:id="rId8"/>
    <p:sldId id="271" r:id="rId9"/>
    <p:sldId id="274" r:id="rId10"/>
    <p:sldId id="266" r:id="rId11"/>
    <p:sldId id="268" r:id="rId12"/>
    <p:sldId id="260" r:id="rId13"/>
    <p:sldId id="275" r:id="rId14"/>
    <p:sldId id="281" r:id="rId15"/>
    <p:sldId id="292" r:id="rId16"/>
    <p:sldId id="291" r:id="rId17"/>
    <p:sldId id="278" r:id="rId18"/>
    <p:sldId id="290" r:id="rId19"/>
    <p:sldId id="276" r:id="rId20"/>
    <p:sldId id="280" r:id="rId21"/>
    <p:sldId id="282" r:id="rId22"/>
    <p:sldId id="288" r:id="rId23"/>
    <p:sldId id="286" r:id="rId24"/>
    <p:sldId id="287"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C51"/>
    <a:srgbClr val="7030A0"/>
    <a:srgbClr val="2A785D"/>
    <a:srgbClr val="1E614E"/>
    <a:srgbClr val="FFFFFF"/>
    <a:srgbClr val="4BD2A8"/>
    <a:srgbClr val="C3F0E2"/>
    <a:srgbClr val="0E3629"/>
    <a:srgbClr val="14523E"/>
    <a:srgbClr val="269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2" autoAdjust="0"/>
    <p:restoredTop sz="84800" autoAdjust="0"/>
  </p:normalViewPr>
  <p:slideViewPr>
    <p:cSldViewPr snapToGrid="0">
      <p:cViewPr varScale="1">
        <p:scale>
          <a:sx n="79" d="100"/>
          <a:sy n="79" d="100"/>
        </p:scale>
        <p:origin x="195" y="6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71231-CC66-402A-90E4-75AC626026B5}" type="datetimeFigureOut">
              <a:rPr lang="en-GB" smtClean="0"/>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07FA6-8462-42D2-9B67-4FA1D3ED9338}" type="slidenum">
              <a:rPr lang="en-GB" smtClean="0"/>
              <a:t>‹#›</a:t>
            </a:fld>
            <a:endParaRPr lang="en-GB"/>
          </a:p>
        </p:txBody>
      </p:sp>
    </p:spTree>
    <p:extLst>
      <p:ext uri="{BB962C8B-B14F-4D97-AF65-F5344CB8AC3E}">
        <p14:creationId xmlns:p14="http://schemas.microsoft.com/office/powerpoint/2010/main" val="113938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579C8D-D577-40B5-A902-99A942547AC1}" type="slidenum">
              <a:rPr lang="en-GB" smtClean="0"/>
              <a:t>2</a:t>
            </a:fld>
            <a:endParaRPr lang="en-GB" dirty="0"/>
          </a:p>
        </p:txBody>
      </p:sp>
      <p:sp>
        <p:nvSpPr>
          <p:cNvPr id="6" name="Notes Placeholder 5">
            <a:extLst>
              <a:ext uri="{FF2B5EF4-FFF2-40B4-BE49-F238E27FC236}">
                <a16:creationId xmlns:a16="http://schemas.microsoft.com/office/drawing/2014/main" id="{2D795560-3CB7-D266-693B-61DF192C9A7B}"/>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2623539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11</a:t>
            </a:fld>
            <a:endParaRPr lang="en-GB"/>
          </a:p>
        </p:txBody>
      </p:sp>
    </p:spTree>
    <p:extLst>
      <p:ext uri="{BB962C8B-B14F-4D97-AF65-F5344CB8AC3E}">
        <p14:creationId xmlns:p14="http://schemas.microsoft.com/office/powerpoint/2010/main" val="1400870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12</a:t>
            </a:fld>
            <a:endParaRPr lang="en-GB"/>
          </a:p>
        </p:txBody>
      </p:sp>
    </p:spTree>
    <p:extLst>
      <p:ext uri="{BB962C8B-B14F-4D97-AF65-F5344CB8AC3E}">
        <p14:creationId xmlns:p14="http://schemas.microsoft.com/office/powerpoint/2010/main" val="9040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13</a:t>
            </a:fld>
            <a:endParaRPr lang="en-GB"/>
          </a:p>
        </p:txBody>
      </p:sp>
    </p:spTree>
    <p:extLst>
      <p:ext uri="{BB962C8B-B14F-4D97-AF65-F5344CB8AC3E}">
        <p14:creationId xmlns:p14="http://schemas.microsoft.com/office/powerpoint/2010/main" val="3203283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14</a:t>
            </a:fld>
            <a:endParaRPr lang="en-GB"/>
          </a:p>
        </p:txBody>
      </p:sp>
    </p:spTree>
    <p:extLst>
      <p:ext uri="{BB962C8B-B14F-4D97-AF65-F5344CB8AC3E}">
        <p14:creationId xmlns:p14="http://schemas.microsoft.com/office/powerpoint/2010/main" val="4016945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15</a:t>
            </a:fld>
            <a:endParaRPr lang="en-GB"/>
          </a:p>
        </p:txBody>
      </p:sp>
    </p:spTree>
    <p:extLst>
      <p:ext uri="{BB962C8B-B14F-4D97-AF65-F5344CB8AC3E}">
        <p14:creationId xmlns:p14="http://schemas.microsoft.com/office/powerpoint/2010/main" val="4061852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17</a:t>
            </a:fld>
            <a:endParaRPr lang="en-GB"/>
          </a:p>
        </p:txBody>
      </p:sp>
    </p:spTree>
    <p:extLst>
      <p:ext uri="{BB962C8B-B14F-4D97-AF65-F5344CB8AC3E}">
        <p14:creationId xmlns:p14="http://schemas.microsoft.com/office/powerpoint/2010/main" val="1697243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connections between people in MFMR course</a:t>
            </a:r>
          </a:p>
        </p:txBody>
      </p:sp>
      <p:sp>
        <p:nvSpPr>
          <p:cNvPr id="4" name="Slide Number Placeholder 3"/>
          <p:cNvSpPr>
            <a:spLocks noGrp="1"/>
          </p:cNvSpPr>
          <p:nvPr>
            <p:ph type="sldNum" sz="quarter" idx="5"/>
          </p:nvPr>
        </p:nvSpPr>
        <p:spPr/>
        <p:txBody>
          <a:bodyPr/>
          <a:lstStyle/>
          <a:p>
            <a:fld id="{02B07FA6-8462-42D2-9B67-4FA1D3ED9338}" type="slidenum">
              <a:rPr lang="en-GB" smtClean="0"/>
              <a:t>18</a:t>
            </a:fld>
            <a:endParaRPr lang="en-GB"/>
          </a:p>
        </p:txBody>
      </p:sp>
    </p:spTree>
    <p:extLst>
      <p:ext uri="{BB962C8B-B14F-4D97-AF65-F5344CB8AC3E}">
        <p14:creationId xmlns:p14="http://schemas.microsoft.com/office/powerpoint/2010/main" val="3484902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19</a:t>
            </a:fld>
            <a:endParaRPr lang="en-GB"/>
          </a:p>
        </p:txBody>
      </p:sp>
    </p:spTree>
    <p:extLst>
      <p:ext uri="{BB962C8B-B14F-4D97-AF65-F5344CB8AC3E}">
        <p14:creationId xmlns:p14="http://schemas.microsoft.com/office/powerpoint/2010/main" val="272777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20</a:t>
            </a:fld>
            <a:endParaRPr lang="en-GB"/>
          </a:p>
        </p:txBody>
      </p:sp>
    </p:spTree>
    <p:extLst>
      <p:ext uri="{BB962C8B-B14F-4D97-AF65-F5344CB8AC3E}">
        <p14:creationId xmlns:p14="http://schemas.microsoft.com/office/powerpoint/2010/main" val="1536914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21</a:t>
            </a:fld>
            <a:endParaRPr lang="en-GB"/>
          </a:p>
        </p:txBody>
      </p:sp>
    </p:spTree>
    <p:extLst>
      <p:ext uri="{BB962C8B-B14F-4D97-AF65-F5344CB8AC3E}">
        <p14:creationId xmlns:p14="http://schemas.microsoft.com/office/powerpoint/2010/main" val="411767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958850"/>
            <a:ext cx="6135688" cy="3451225"/>
          </a:xfrm>
        </p:spPr>
      </p:sp>
      <p:sp>
        <p:nvSpPr>
          <p:cNvPr id="4" name="Slide Number Placeholder 3"/>
          <p:cNvSpPr>
            <a:spLocks noGrp="1"/>
          </p:cNvSpPr>
          <p:nvPr>
            <p:ph type="sldNum" sz="quarter" idx="10"/>
          </p:nvPr>
        </p:nvSpPr>
        <p:spPr/>
        <p:txBody>
          <a:bodyPr/>
          <a:lstStyle/>
          <a:p>
            <a:fld id="{8D579C8D-D577-40B5-A902-99A942547AC1}" type="slidenum">
              <a:rPr lang="en-GB" smtClean="0"/>
              <a:t>3</a:t>
            </a:fld>
            <a:endParaRPr lang="en-GB" dirty="0"/>
          </a:p>
        </p:txBody>
      </p:sp>
      <p:sp>
        <p:nvSpPr>
          <p:cNvPr id="5" name="Notes Placeholder 4"/>
          <p:cNvSpPr>
            <a:spLocks noGrp="1"/>
          </p:cNvSpPr>
          <p:nvPr>
            <p:ph type="body" sz="quarter" idx="11"/>
          </p:nvPr>
        </p:nvSpPr>
        <p:spPr/>
        <p:txBody>
          <a:bodyPr/>
          <a:lstStyle/>
          <a:p>
            <a:r>
              <a:rPr lang="en-GB" dirty="0"/>
              <a:t>  </a:t>
            </a:r>
          </a:p>
          <a:p>
            <a:endParaRPr lang="en-GB" dirty="0"/>
          </a:p>
          <a:p>
            <a:endParaRPr lang="en-GB" dirty="0"/>
          </a:p>
        </p:txBody>
      </p:sp>
    </p:spTree>
    <p:extLst>
      <p:ext uri="{BB962C8B-B14F-4D97-AF65-F5344CB8AC3E}">
        <p14:creationId xmlns:p14="http://schemas.microsoft.com/office/powerpoint/2010/main" val="3540457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22</a:t>
            </a:fld>
            <a:endParaRPr lang="en-GB"/>
          </a:p>
        </p:txBody>
      </p:sp>
    </p:spTree>
    <p:extLst>
      <p:ext uri="{BB962C8B-B14F-4D97-AF65-F5344CB8AC3E}">
        <p14:creationId xmlns:p14="http://schemas.microsoft.com/office/powerpoint/2010/main" val="151879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t>All of this affects families and can affect loved one’s care</a:t>
            </a:r>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4</a:t>
            </a:fld>
            <a:endParaRPr lang="en-GB"/>
          </a:p>
        </p:txBody>
      </p:sp>
    </p:spTree>
    <p:extLst>
      <p:ext uri="{BB962C8B-B14F-4D97-AF65-F5344CB8AC3E}">
        <p14:creationId xmlns:p14="http://schemas.microsoft.com/office/powerpoint/2010/main" val="357976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5</a:t>
            </a:fld>
            <a:endParaRPr lang="en-GB"/>
          </a:p>
        </p:txBody>
      </p:sp>
    </p:spTree>
    <p:extLst>
      <p:ext uri="{BB962C8B-B14F-4D97-AF65-F5344CB8AC3E}">
        <p14:creationId xmlns:p14="http://schemas.microsoft.com/office/powerpoint/2010/main" val="373342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6</a:t>
            </a:fld>
            <a:endParaRPr lang="en-GB"/>
          </a:p>
        </p:txBody>
      </p:sp>
    </p:spTree>
    <p:extLst>
      <p:ext uri="{BB962C8B-B14F-4D97-AF65-F5344CB8AC3E}">
        <p14:creationId xmlns:p14="http://schemas.microsoft.com/office/powerpoint/2010/main" val="1144232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7</a:t>
            </a:fld>
            <a:endParaRPr lang="en-GB"/>
          </a:p>
        </p:txBody>
      </p:sp>
    </p:spTree>
    <p:extLst>
      <p:ext uri="{BB962C8B-B14F-4D97-AF65-F5344CB8AC3E}">
        <p14:creationId xmlns:p14="http://schemas.microsoft.com/office/powerpoint/2010/main" val="237925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8</a:t>
            </a:fld>
            <a:endParaRPr lang="en-GB"/>
          </a:p>
        </p:txBody>
      </p:sp>
    </p:spTree>
    <p:extLst>
      <p:ext uri="{BB962C8B-B14F-4D97-AF65-F5344CB8AC3E}">
        <p14:creationId xmlns:p14="http://schemas.microsoft.com/office/powerpoint/2010/main" val="181280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9</a:t>
            </a:fld>
            <a:endParaRPr lang="en-GB"/>
          </a:p>
        </p:txBody>
      </p:sp>
    </p:spTree>
    <p:extLst>
      <p:ext uri="{BB962C8B-B14F-4D97-AF65-F5344CB8AC3E}">
        <p14:creationId xmlns:p14="http://schemas.microsoft.com/office/powerpoint/2010/main" val="22708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B07FA6-8462-42D2-9B67-4FA1D3ED9338}" type="slidenum">
              <a:rPr lang="en-GB" smtClean="0"/>
              <a:t>10</a:t>
            </a:fld>
            <a:endParaRPr lang="en-GB"/>
          </a:p>
        </p:txBody>
      </p:sp>
    </p:spTree>
    <p:extLst>
      <p:ext uri="{BB962C8B-B14F-4D97-AF65-F5344CB8AC3E}">
        <p14:creationId xmlns:p14="http://schemas.microsoft.com/office/powerpoint/2010/main" val="358201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6AE3D1-69DA-4CCA-90FF-39EA257F22B4}"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8663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AE3D1-69DA-4CCA-90FF-39EA257F22B4}"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62409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AE3D1-69DA-4CCA-90FF-39EA257F22B4}"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1417A-1E24-43E5-877F-256730FC0F76}" type="slidenum">
              <a:rPr lang="en-GB" smtClean="0"/>
              <a:t>‹#›</a:t>
            </a:fld>
            <a:endParaRPr lang="en-GB"/>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2167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AE3D1-69DA-4CCA-90FF-39EA257F22B4}"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218442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AE3D1-69DA-4CCA-90FF-39EA257F22B4}"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1417A-1E24-43E5-877F-256730FC0F76}" type="slidenum">
              <a:rPr lang="en-GB" smtClean="0"/>
              <a:t>‹#›</a:t>
            </a:fld>
            <a:endParaRPr lang="en-GB"/>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536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AE3D1-69DA-4CCA-90FF-39EA257F22B4}"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428975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AE3D1-69DA-4CCA-90FF-39EA257F22B4}"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419048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AE3D1-69DA-4CCA-90FF-39EA257F22B4}"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206550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AE3D1-69DA-4CCA-90FF-39EA257F22B4}"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394978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AE3D1-69DA-4CCA-90FF-39EA257F22B4}"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295461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6AE3D1-69DA-4CCA-90FF-39EA257F22B4}"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319227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6AE3D1-69DA-4CCA-90FF-39EA257F22B4}" type="datetimeFigureOut">
              <a:rPr lang="en-GB" smtClean="0"/>
              <a:t>06/06/2023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311750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6AE3D1-69DA-4CCA-90FF-39EA257F22B4}" type="datetimeFigureOut">
              <a:rPr lang="en-GB" smtClean="0"/>
              <a:t>06/06/2023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190396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AE3D1-69DA-4CCA-90FF-39EA257F22B4}" type="datetimeFigureOut">
              <a:rPr lang="en-GB" smtClean="0"/>
              <a:t>06/06/2023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33636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6AE3D1-69DA-4CCA-90FF-39EA257F22B4}"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1417A-1E24-43E5-877F-256730FC0F76}" type="slidenum">
              <a:rPr lang="en-GB" smtClean="0"/>
              <a:t>‹#›</a:t>
            </a:fld>
            <a:endParaRPr lang="en-GB"/>
          </a:p>
        </p:txBody>
      </p:sp>
    </p:spTree>
    <p:extLst>
      <p:ext uri="{BB962C8B-B14F-4D97-AF65-F5344CB8AC3E}">
        <p14:creationId xmlns:p14="http://schemas.microsoft.com/office/powerpoint/2010/main" val="198747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1417A-1E24-43E5-877F-256730FC0F76}" type="slidenum">
              <a:rPr lang="en-GB" smtClean="0"/>
              <a:t>‹#›</a:t>
            </a:fld>
            <a:endParaRPr lang="en-GB"/>
          </a:p>
        </p:txBody>
      </p:sp>
      <p:sp>
        <p:nvSpPr>
          <p:cNvPr id="5" name="Date Placeholder 4"/>
          <p:cNvSpPr>
            <a:spLocks noGrp="1"/>
          </p:cNvSpPr>
          <p:nvPr>
            <p:ph type="dt" sz="half" idx="10"/>
          </p:nvPr>
        </p:nvSpPr>
        <p:spPr/>
        <p:txBody>
          <a:bodyPr/>
          <a:lstStyle/>
          <a:p>
            <a:fld id="{256AE3D1-69DA-4CCA-90FF-39EA257F22B4}" type="datetimeFigureOut">
              <a:rPr lang="en-GB" smtClean="0"/>
              <a:t>06/06/2023</a:t>
            </a:fld>
            <a:endParaRPr lang="en-GB"/>
          </a:p>
        </p:txBody>
      </p:sp>
    </p:spTree>
    <p:extLst>
      <p:ext uri="{BB962C8B-B14F-4D97-AF65-F5344CB8AC3E}">
        <p14:creationId xmlns:p14="http://schemas.microsoft.com/office/powerpoint/2010/main" val="321938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6AE3D1-69DA-4CCA-90FF-39EA257F22B4}" type="datetimeFigureOut">
              <a:rPr lang="en-GB" smtClean="0"/>
              <a:t>06/06/2023</a:t>
            </a:fld>
            <a:endParaRPr lang="en-GB"/>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F931417A-1E24-43E5-877F-256730FC0F76}" type="slidenum">
              <a:rPr lang="en-GB" smtClean="0"/>
              <a:t>‹#›</a:t>
            </a:fld>
            <a:endParaRPr lang="en-GB"/>
          </a:p>
        </p:txBody>
      </p:sp>
    </p:spTree>
    <p:extLst>
      <p:ext uri="{BB962C8B-B14F-4D97-AF65-F5344CB8AC3E}">
        <p14:creationId xmlns:p14="http://schemas.microsoft.com/office/powerpoint/2010/main" val="36878114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1.png"/><Relationship Id="rId4" Type="http://schemas.openxmlformats.org/officeDocument/2006/relationships/image" Target="../media/image7.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28C5-F393-848D-AE08-D9E6D4398E9F}"/>
              </a:ext>
            </a:extLst>
          </p:cNvPr>
          <p:cNvSpPr>
            <a:spLocks noGrp="1"/>
          </p:cNvSpPr>
          <p:nvPr>
            <p:ph type="ctrTitle"/>
          </p:nvPr>
        </p:nvSpPr>
        <p:spPr>
          <a:xfrm>
            <a:off x="1539152" y="3832778"/>
            <a:ext cx="7766936" cy="1646303"/>
          </a:xfrm>
        </p:spPr>
        <p:txBody>
          <a:bodyPr/>
          <a:lstStyle/>
          <a:p>
            <a:pPr algn="ctr"/>
            <a:r>
              <a:rPr lang="en-GB" dirty="0">
                <a:solidFill>
                  <a:schemeClr val="tx1"/>
                </a:solidFill>
                <a:latin typeface="+mn-lt"/>
              </a:rPr>
              <a:t>My Family, My Rights!</a:t>
            </a:r>
            <a:br>
              <a:rPr lang="en-GB" dirty="0">
                <a:solidFill>
                  <a:schemeClr val="tx1"/>
                </a:solidFill>
                <a:latin typeface="+mn-lt"/>
              </a:rPr>
            </a:br>
            <a:r>
              <a:rPr lang="en-GB" dirty="0">
                <a:solidFill>
                  <a:schemeClr val="tx1"/>
                </a:solidFill>
                <a:latin typeface="+mn-lt"/>
              </a:rPr>
              <a:t> </a:t>
            </a:r>
            <a:r>
              <a:rPr lang="en-GB" sz="4000" dirty="0">
                <a:solidFill>
                  <a:schemeClr val="tx1"/>
                </a:solidFill>
                <a:latin typeface="+mn-lt"/>
              </a:rPr>
              <a:t>Developing a new rights-based programme for families affected by substance use</a:t>
            </a:r>
          </a:p>
        </p:txBody>
      </p:sp>
      <p:sp>
        <p:nvSpPr>
          <p:cNvPr id="4" name="AutoShape 2" descr="SFAD">
            <a:extLst>
              <a:ext uri="{FF2B5EF4-FFF2-40B4-BE49-F238E27FC236}">
                <a16:creationId xmlns:a16="http://schemas.microsoft.com/office/drawing/2014/main" id="{E6C3059B-768B-71E3-6F9A-D7F7AF85E6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a:extLst>
              <a:ext uri="{FF2B5EF4-FFF2-40B4-BE49-F238E27FC236}">
                <a16:creationId xmlns:a16="http://schemas.microsoft.com/office/drawing/2014/main" id="{82B32E35-B87C-F22C-1E0C-CA1C94377A07}"/>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ECF4F3CB-B033-A42F-6D50-C944845D1CD6}"/>
              </a:ext>
            </a:extLst>
          </p:cNvPr>
          <p:cNvSpPr>
            <a:spLocks noChangeArrowheads="1"/>
          </p:cNvSpPr>
          <p:nvPr/>
        </p:nvSpPr>
        <p:spPr bwMode="auto">
          <a:xfrm>
            <a:off x="0" y="926471"/>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GB" altLang="en-US" sz="1100">
                <a:latin typeface="Arial" panose="020B0604020202020204" pitchFamily="34" charset="0"/>
                <a:ea typeface="Calibri" panose="020F0502020204030204" pitchFamily="34" charset="0"/>
              </a:rPr>
              <a:t> </a:t>
            </a:r>
            <a:r>
              <a:rPr lang="en-GB" altLang="en-US" sz="1100">
                <a:latin typeface="Arial" panose="020B0604020202020204" pitchFamily="34" charset="0"/>
              </a:rPr>
              <a:t> </a:t>
            </a:r>
            <a:endParaRPr lang="en-GB" altLang="en-US">
              <a:latin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3E3B3CC-3E6E-1ECC-CB3E-7331F4BB5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507" y="328226"/>
            <a:ext cx="4286228" cy="1873847"/>
          </a:xfrm>
          <a:prstGeom prst="rect">
            <a:avLst/>
          </a:prstGeom>
        </p:spPr>
      </p:pic>
    </p:spTree>
    <p:extLst>
      <p:ext uri="{BB962C8B-B14F-4D97-AF65-F5344CB8AC3E}">
        <p14:creationId xmlns:p14="http://schemas.microsoft.com/office/powerpoint/2010/main" val="356579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446F-7A40-459D-D4CB-7E37EFFE61FF}"/>
              </a:ext>
            </a:extLst>
          </p:cNvPr>
          <p:cNvSpPr>
            <a:spLocks noGrp="1"/>
          </p:cNvSpPr>
          <p:nvPr>
            <p:ph type="title"/>
          </p:nvPr>
        </p:nvSpPr>
        <p:spPr>
          <a:xfrm>
            <a:off x="677335" y="473044"/>
            <a:ext cx="8596668" cy="687185"/>
          </a:xfrm>
        </p:spPr>
        <p:txBody>
          <a:bodyPr/>
          <a:lstStyle/>
          <a:p>
            <a:r>
              <a:rPr lang="en-GB" b="1" dirty="0">
                <a:solidFill>
                  <a:schemeClr val="tx1"/>
                </a:solidFill>
              </a:rPr>
              <a:t>After My Family, My Rights…</a:t>
            </a:r>
          </a:p>
        </p:txBody>
      </p:sp>
      <p:sp>
        <p:nvSpPr>
          <p:cNvPr id="3" name="Content Placeholder 2">
            <a:extLst>
              <a:ext uri="{FF2B5EF4-FFF2-40B4-BE49-F238E27FC236}">
                <a16:creationId xmlns:a16="http://schemas.microsoft.com/office/drawing/2014/main" id="{94CF2872-0816-9D55-9F55-35ECD1D0D531}"/>
              </a:ext>
            </a:extLst>
          </p:cNvPr>
          <p:cNvSpPr>
            <a:spLocks noGrp="1"/>
          </p:cNvSpPr>
          <p:nvPr>
            <p:ph idx="1"/>
          </p:nvPr>
        </p:nvSpPr>
        <p:spPr>
          <a:xfrm>
            <a:off x="677335" y="1390276"/>
            <a:ext cx="9131683" cy="4630909"/>
          </a:xfrm>
        </p:spPr>
        <p:txBody>
          <a:bodyPr/>
          <a:lstStyle/>
          <a:p>
            <a:r>
              <a:rPr lang="en-GB" sz="2400" dirty="0">
                <a:solidFill>
                  <a:schemeClr val="tx1"/>
                </a:solidFill>
              </a:rPr>
              <a:t>By end of course, 60% of attendees had already used course content for advocacy</a:t>
            </a:r>
          </a:p>
          <a:p>
            <a:r>
              <a:rPr lang="en-GB" sz="2400" dirty="0">
                <a:solidFill>
                  <a:schemeClr val="tx1"/>
                </a:solidFill>
              </a:rPr>
              <a:t>Surveys provided feedback for:</a:t>
            </a:r>
          </a:p>
          <a:p>
            <a:pPr lvl="1"/>
            <a:r>
              <a:rPr lang="en-GB" sz="2400" dirty="0">
                <a:solidFill>
                  <a:schemeClr val="tx1"/>
                </a:solidFill>
              </a:rPr>
              <a:t>Accessibility</a:t>
            </a:r>
          </a:p>
          <a:p>
            <a:pPr lvl="1"/>
            <a:r>
              <a:rPr lang="en-GB" sz="2400" dirty="0">
                <a:solidFill>
                  <a:schemeClr val="tx1"/>
                </a:solidFill>
              </a:rPr>
              <a:t>Materials</a:t>
            </a:r>
          </a:p>
          <a:p>
            <a:pPr lvl="1"/>
            <a:r>
              <a:rPr lang="en-GB" sz="2400" dirty="0">
                <a:solidFill>
                  <a:schemeClr val="tx1"/>
                </a:solidFill>
              </a:rPr>
              <a:t>Roleplay activities</a:t>
            </a:r>
          </a:p>
          <a:p>
            <a:pPr lvl="1"/>
            <a:r>
              <a:rPr lang="en-GB" sz="2400" dirty="0">
                <a:solidFill>
                  <a:schemeClr val="tx1"/>
                </a:solidFill>
              </a:rPr>
              <a:t>and these have informed future courses</a:t>
            </a:r>
          </a:p>
          <a:p>
            <a:r>
              <a:rPr lang="en-GB" sz="2400" dirty="0">
                <a:solidFill>
                  <a:schemeClr val="tx1"/>
                </a:solidFill>
              </a:rPr>
              <a:t>One-to-one conversations with course attendees for further feedback and understanding of impact</a:t>
            </a:r>
            <a:endParaRPr lang="en-GB" dirty="0">
              <a:solidFill>
                <a:schemeClr val="tx1"/>
              </a:solidFill>
            </a:endParaRPr>
          </a:p>
          <a:p>
            <a:endParaRPr lang="en-GB" dirty="0">
              <a:solidFill>
                <a:schemeClr val="tx1"/>
              </a:solidFill>
            </a:endParaRPr>
          </a:p>
          <a:p>
            <a:endParaRPr lang="en-GB" dirty="0">
              <a:solidFill>
                <a:schemeClr val="tx1"/>
              </a:solidFill>
            </a:endParaRPr>
          </a:p>
        </p:txBody>
      </p:sp>
      <p:pic>
        <p:nvPicPr>
          <p:cNvPr id="5" name="Graphic 4" descr="Chat with solid fill">
            <a:extLst>
              <a:ext uri="{FF2B5EF4-FFF2-40B4-BE49-F238E27FC236}">
                <a16:creationId xmlns:a16="http://schemas.microsoft.com/office/drawing/2014/main" id="{D53B8FA9-19F4-4274-9CB6-DDC4B0B67B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7503" y="4963910"/>
            <a:ext cx="2114550" cy="2114550"/>
          </a:xfrm>
          <a:prstGeom prst="rect">
            <a:avLst/>
          </a:prstGeom>
        </p:spPr>
      </p:pic>
      <p:pic>
        <p:nvPicPr>
          <p:cNvPr id="6" name="Picture 5" descr="A logo for a family&#10;&#10;Description automatically generated with low confidence">
            <a:extLst>
              <a:ext uri="{FF2B5EF4-FFF2-40B4-BE49-F238E27FC236}">
                <a16:creationId xmlns:a16="http://schemas.microsoft.com/office/drawing/2014/main" id="{15C9FEA2-E854-D32B-90EF-35C29BE8B4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960" y="5846461"/>
            <a:ext cx="2197183" cy="900000"/>
          </a:xfrm>
          <a:prstGeom prst="rect">
            <a:avLst/>
          </a:prstGeom>
        </p:spPr>
      </p:pic>
    </p:spTree>
    <p:extLst>
      <p:ext uri="{BB962C8B-B14F-4D97-AF65-F5344CB8AC3E}">
        <p14:creationId xmlns:p14="http://schemas.microsoft.com/office/powerpoint/2010/main" val="331934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D142-8DBE-4748-A485-1BA7C0B65253}"/>
              </a:ext>
            </a:extLst>
          </p:cNvPr>
          <p:cNvSpPr txBox="1">
            <a:spLocks/>
          </p:cNvSpPr>
          <p:nvPr/>
        </p:nvSpPr>
        <p:spPr>
          <a:xfrm>
            <a:off x="1865277" y="1195899"/>
            <a:ext cx="3110498" cy="1209209"/>
          </a:xfrm>
          <a:prstGeom prst="rect">
            <a:avLst/>
          </a:prstGeom>
        </p:spPr>
        <p:txBody>
          <a:bodyPr vert="horz" lIns="91440" tIns="45720" rIns="91440" bIns="45720" rtlCol="0" anchor="t">
            <a:norm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solidFill>
                  <a:schemeClr val="tx1"/>
                </a:solidFill>
              </a:rPr>
              <a:t>Building Connections</a:t>
            </a:r>
          </a:p>
        </p:txBody>
      </p:sp>
      <p:sp>
        <p:nvSpPr>
          <p:cNvPr id="3" name="Title 1">
            <a:extLst>
              <a:ext uri="{FF2B5EF4-FFF2-40B4-BE49-F238E27FC236}">
                <a16:creationId xmlns:a16="http://schemas.microsoft.com/office/drawing/2014/main" id="{34787894-3BB7-D915-0F27-0A2A6E896F5F}"/>
              </a:ext>
            </a:extLst>
          </p:cNvPr>
          <p:cNvSpPr txBox="1">
            <a:spLocks/>
          </p:cNvSpPr>
          <p:nvPr/>
        </p:nvSpPr>
        <p:spPr>
          <a:xfrm>
            <a:off x="6547660" y="1497676"/>
            <a:ext cx="2658839" cy="687185"/>
          </a:xfrm>
          <a:prstGeom prst="rect">
            <a:avLst/>
          </a:prstGeom>
        </p:spPr>
        <p:txBody>
          <a:bodyPr vert="horz" lIns="91440" tIns="45720" rIns="91440" bIns="45720" rtlCol="0" anchor="t">
            <a:norm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tx1"/>
                </a:solidFill>
              </a:rPr>
              <a:t>Knowledge</a:t>
            </a:r>
          </a:p>
        </p:txBody>
      </p:sp>
      <p:sp>
        <p:nvSpPr>
          <p:cNvPr id="4" name="Title 1">
            <a:extLst>
              <a:ext uri="{FF2B5EF4-FFF2-40B4-BE49-F238E27FC236}">
                <a16:creationId xmlns:a16="http://schemas.microsoft.com/office/drawing/2014/main" id="{B9FBF893-674C-639D-69A7-95ED103264DA}"/>
              </a:ext>
            </a:extLst>
          </p:cNvPr>
          <p:cNvSpPr txBox="1">
            <a:spLocks/>
          </p:cNvSpPr>
          <p:nvPr/>
        </p:nvSpPr>
        <p:spPr>
          <a:xfrm>
            <a:off x="4903464" y="4693920"/>
            <a:ext cx="1791545" cy="687185"/>
          </a:xfrm>
          <a:prstGeom prst="rect">
            <a:avLst/>
          </a:prstGeom>
        </p:spPr>
        <p:txBody>
          <a:bodyPr vert="horz" lIns="91440" tIns="45720" rIns="91440" bIns="45720" rtlCol="0" anchor="t">
            <a:norm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tx1"/>
                </a:solidFill>
              </a:rPr>
              <a:t>Stigma</a:t>
            </a:r>
          </a:p>
        </p:txBody>
      </p:sp>
      <p:sp>
        <p:nvSpPr>
          <p:cNvPr id="5" name="Oval 4">
            <a:extLst>
              <a:ext uri="{FF2B5EF4-FFF2-40B4-BE49-F238E27FC236}">
                <a16:creationId xmlns:a16="http://schemas.microsoft.com/office/drawing/2014/main" id="{5D13824A-3ED5-1DFC-1488-76E203D4E300}"/>
              </a:ext>
            </a:extLst>
          </p:cNvPr>
          <p:cNvSpPr/>
          <p:nvPr/>
        </p:nvSpPr>
        <p:spPr>
          <a:xfrm>
            <a:off x="6096000" y="477981"/>
            <a:ext cx="3110499" cy="272657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ED492C7-DC43-8CA4-FBDD-F7FA399DD10C}"/>
              </a:ext>
            </a:extLst>
          </p:cNvPr>
          <p:cNvSpPr/>
          <p:nvPr/>
        </p:nvSpPr>
        <p:spPr>
          <a:xfrm>
            <a:off x="1865277" y="477981"/>
            <a:ext cx="3110499" cy="272657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3C4ED0B-66BC-1744-02B6-8C196B4C9F25}"/>
              </a:ext>
            </a:extLst>
          </p:cNvPr>
          <p:cNvSpPr/>
          <p:nvPr/>
        </p:nvSpPr>
        <p:spPr>
          <a:xfrm>
            <a:off x="4099407" y="3674225"/>
            <a:ext cx="3110499" cy="272657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for a family&#10;&#10;Description automatically generated with low confidence">
            <a:extLst>
              <a:ext uri="{FF2B5EF4-FFF2-40B4-BE49-F238E27FC236}">
                <a16:creationId xmlns:a16="http://schemas.microsoft.com/office/drawing/2014/main" id="{E0BC81B2-6074-B540-3F0B-3AD13B716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0" y="5846461"/>
            <a:ext cx="2197183" cy="900000"/>
          </a:xfrm>
          <a:prstGeom prst="rect">
            <a:avLst/>
          </a:prstGeom>
        </p:spPr>
      </p:pic>
      <p:pic>
        <p:nvPicPr>
          <p:cNvPr id="7" name="Graphic 6" descr="Comment Slash Silence with solid fill">
            <a:extLst>
              <a:ext uri="{FF2B5EF4-FFF2-40B4-BE49-F238E27FC236}">
                <a16:creationId xmlns:a16="http://schemas.microsoft.com/office/drawing/2014/main" id="{9C0CC0C0-9E83-95E2-4DE8-DE8A9D8344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5048" y="5622274"/>
            <a:ext cx="1288375" cy="1288375"/>
          </a:xfrm>
          <a:prstGeom prst="rect">
            <a:avLst/>
          </a:prstGeom>
        </p:spPr>
      </p:pic>
      <p:pic>
        <p:nvPicPr>
          <p:cNvPr id="10" name="Graphic 9" descr="Storytelling with solid fill">
            <a:extLst>
              <a:ext uri="{FF2B5EF4-FFF2-40B4-BE49-F238E27FC236}">
                <a16:creationId xmlns:a16="http://schemas.microsoft.com/office/drawing/2014/main" id="{68ACADCA-332A-9633-02BD-654C09BC7E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9906" y="2371185"/>
            <a:ext cx="1260537" cy="1260537"/>
          </a:xfrm>
          <a:prstGeom prst="rect">
            <a:avLst/>
          </a:prstGeom>
        </p:spPr>
      </p:pic>
      <p:pic>
        <p:nvPicPr>
          <p:cNvPr id="11" name="Graphic 10" descr="Group">
            <a:extLst>
              <a:ext uri="{FF2B5EF4-FFF2-40B4-BE49-F238E27FC236}">
                <a16:creationId xmlns:a16="http://schemas.microsoft.com/office/drawing/2014/main" id="{C6CE2241-ABDA-3EAF-94CB-1F8E51CD14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31604" y="2424799"/>
            <a:ext cx="1683318" cy="1497676"/>
          </a:xfrm>
          <a:prstGeom prst="rect">
            <a:avLst/>
          </a:prstGeom>
        </p:spPr>
      </p:pic>
    </p:spTree>
    <p:extLst>
      <p:ext uri="{BB962C8B-B14F-4D97-AF65-F5344CB8AC3E}">
        <p14:creationId xmlns:p14="http://schemas.microsoft.com/office/powerpoint/2010/main" val="31258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00D020-B0D0-E82B-B505-258DCBD03D36}"/>
              </a:ext>
            </a:extLst>
          </p:cNvPr>
          <p:cNvSpPr>
            <a:spLocks noGrp="1"/>
          </p:cNvSpPr>
          <p:nvPr>
            <p:ph sz="half" idx="2"/>
          </p:nvPr>
        </p:nvSpPr>
        <p:spPr>
          <a:xfrm>
            <a:off x="5089969" y="1164777"/>
            <a:ext cx="4184035" cy="4528447"/>
          </a:xfrm>
        </p:spPr>
        <p:txBody>
          <a:bodyPr>
            <a:normAutofit/>
          </a:bodyPr>
          <a:lstStyle/>
          <a:p>
            <a:endParaRPr lang="en-GB" sz="1800" dirty="0">
              <a:effectLst/>
              <a:ea typeface="Calibri" panose="020F0502020204030204" pitchFamily="34" charset="0"/>
              <a:cs typeface="Times New Roman" panose="02020603050405020304" pitchFamily="18" charset="0"/>
            </a:endParaRPr>
          </a:p>
          <a:p>
            <a:pPr marL="0" indent="0">
              <a:buNone/>
            </a:pPr>
            <a:endParaRPr lang="en-GB" dirty="0"/>
          </a:p>
        </p:txBody>
      </p:sp>
      <p:sp>
        <p:nvSpPr>
          <p:cNvPr id="2" name="Title 1">
            <a:extLst>
              <a:ext uri="{FF2B5EF4-FFF2-40B4-BE49-F238E27FC236}">
                <a16:creationId xmlns:a16="http://schemas.microsoft.com/office/drawing/2014/main" id="{9F6211EC-B42E-C44E-8072-0AE1CF57A4BE}"/>
              </a:ext>
            </a:extLst>
          </p:cNvPr>
          <p:cNvSpPr>
            <a:spLocks noGrp="1"/>
          </p:cNvSpPr>
          <p:nvPr>
            <p:ph type="title"/>
          </p:nvPr>
        </p:nvSpPr>
        <p:spPr>
          <a:xfrm>
            <a:off x="616279" y="502126"/>
            <a:ext cx="3948110" cy="869950"/>
          </a:xfrm>
        </p:spPr>
        <p:txBody>
          <a:bodyPr>
            <a:normAutofit/>
          </a:bodyPr>
          <a:lstStyle/>
          <a:p>
            <a:r>
              <a:rPr lang="en-GB" sz="4800" dirty="0">
                <a:solidFill>
                  <a:schemeClr val="tx1"/>
                </a:solidFill>
              </a:rPr>
              <a:t>Stigma</a:t>
            </a:r>
          </a:p>
        </p:txBody>
      </p:sp>
      <p:sp>
        <p:nvSpPr>
          <p:cNvPr id="5" name="Speech Bubble: Rectangle with Corners Rounded 4">
            <a:extLst>
              <a:ext uri="{FF2B5EF4-FFF2-40B4-BE49-F238E27FC236}">
                <a16:creationId xmlns:a16="http://schemas.microsoft.com/office/drawing/2014/main" id="{3F1E5AC4-581C-6351-19D6-0D14B8389E42}"/>
              </a:ext>
            </a:extLst>
          </p:cNvPr>
          <p:cNvSpPr/>
          <p:nvPr/>
        </p:nvSpPr>
        <p:spPr>
          <a:xfrm>
            <a:off x="613934" y="1732613"/>
            <a:ext cx="5434641" cy="3392774"/>
          </a:xfrm>
          <a:prstGeom prst="wedgeRoundRectCallout">
            <a:avLst>
              <a:gd name="adj1" fmla="val -34801"/>
              <a:gd name="adj2" fmla="val 66060"/>
              <a:gd name="adj3" fmla="val 16667"/>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a:solidFill>
                  <a:schemeClr val="tx1"/>
                </a:solidFill>
                <a:effectLst/>
                <a:ea typeface="Calibri" panose="020F0502020204030204" pitchFamily="34" charset="0"/>
                <a:cs typeface="Times New Roman" panose="02020603050405020304" pitchFamily="18" charset="0"/>
              </a:rPr>
              <a:t>The level of stigma and judgement that’s involved in “well they’ve chose to do that”. You know? </a:t>
            </a:r>
            <a:r>
              <a:rPr lang="en-GB" sz="2000" dirty="0">
                <a:solidFill>
                  <a:schemeClr val="tx1"/>
                </a:solidFill>
                <a:ea typeface="Calibri" panose="020F0502020204030204" pitchFamily="34" charset="0"/>
                <a:cs typeface="Times New Roman" panose="02020603050405020304" pitchFamily="18" charset="0"/>
              </a:rPr>
              <a:t>P</a:t>
            </a:r>
            <a:r>
              <a:rPr lang="en-GB" sz="2000" dirty="0">
                <a:solidFill>
                  <a:schemeClr val="tx1"/>
                </a:solidFill>
                <a:effectLst/>
                <a:ea typeface="Calibri" panose="020F0502020204030204" pitchFamily="34" charset="0"/>
                <a:cs typeface="Times New Roman" panose="02020603050405020304" pitchFamily="18" charset="0"/>
              </a:rPr>
              <a:t>eople don’t choose to ruin their lives, to ruin their family relationships, to turn their backs on their friends and their lives, they don’t choose that. They’re using it as a coping mechanism.</a:t>
            </a:r>
            <a:endParaRPr lang="en-GB" sz="2000" dirty="0">
              <a:solidFill>
                <a:schemeClr val="tx1"/>
              </a:solidFill>
            </a:endParaRPr>
          </a:p>
        </p:txBody>
      </p:sp>
      <p:sp>
        <p:nvSpPr>
          <p:cNvPr id="6" name="Speech Bubble: Rectangle with Corners Rounded 5">
            <a:extLst>
              <a:ext uri="{FF2B5EF4-FFF2-40B4-BE49-F238E27FC236}">
                <a16:creationId xmlns:a16="http://schemas.microsoft.com/office/drawing/2014/main" id="{037ECBB6-D4B8-A273-0F2F-1081689AE7E3}"/>
              </a:ext>
            </a:extLst>
          </p:cNvPr>
          <p:cNvSpPr/>
          <p:nvPr/>
        </p:nvSpPr>
        <p:spPr>
          <a:xfrm>
            <a:off x="6338998" y="1732613"/>
            <a:ext cx="5434641" cy="3392774"/>
          </a:xfrm>
          <a:prstGeom prst="wedgeRoundRectCallout">
            <a:avLst>
              <a:gd name="adj1" fmla="val -34801"/>
              <a:gd name="adj2" fmla="val 66060"/>
              <a:gd name="adj3" fmla="val 16667"/>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tabLst>
                <a:tab pos="2333625" algn="l"/>
              </a:tabLst>
            </a:pPr>
            <a:r>
              <a:rPr lang="en-GB" sz="2000" dirty="0">
                <a:solidFill>
                  <a:schemeClr val="tx1"/>
                </a:solidFill>
                <a:effectLst/>
                <a:ea typeface="Calibri" panose="020F0502020204030204" pitchFamily="34" charset="0"/>
                <a:cs typeface="Times New Roman" panose="02020603050405020304" pitchFamily="18" charset="0"/>
              </a:rPr>
              <a:t>I suppose by doing this course I know that people can say things that they like, but at the end of the day my son and people like him have a right to care, respect, for people to listen to him. And if the time should come where I need to speak up for him or with him, I’m ready to do that.”</a:t>
            </a:r>
          </a:p>
        </p:txBody>
      </p:sp>
      <p:pic>
        <p:nvPicPr>
          <p:cNvPr id="8" name="Picture 7" descr="A logo for a family&#10;&#10;Description automatically generated with low confidence">
            <a:extLst>
              <a:ext uri="{FF2B5EF4-FFF2-40B4-BE49-F238E27FC236}">
                <a16:creationId xmlns:a16="http://schemas.microsoft.com/office/drawing/2014/main" id="{8C8084F4-1DD9-7F71-D553-B3CE0D1B7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0" y="5846461"/>
            <a:ext cx="2197183" cy="900000"/>
          </a:xfrm>
          <a:prstGeom prst="rect">
            <a:avLst/>
          </a:prstGeom>
        </p:spPr>
      </p:pic>
    </p:spTree>
    <p:extLst>
      <p:ext uri="{BB962C8B-B14F-4D97-AF65-F5344CB8AC3E}">
        <p14:creationId xmlns:p14="http://schemas.microsoft.com/office/powerpoint/2010/main" val="195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0D7701-B81D-A3F2-7250-1B78912FD4D0}"/>
              </a:ext>
            </a:extLst>
          </p:cNvPr>
          <p:cNvSpPr txBox="1">
            <a:spLocks/>
          </p:cNvSpPr>
          <p:nvPr/>
        </p:nvSpPr>
        <p:spPr>
          <a:xfrm>
            <a:off x="-128213" y="519414"/>
            <a:ext cx="5052712" cy="984250"/>
          </a:xfrm>
          <a:prstGeom prst="rect">
            <a:avLst/>
          </a:prstGeom>
        </p:spPr>
        <p:txBody>
          <a:bodyPr>
            <a:norm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dirty="0">
                <a:solidFill>
                  <a:schemeClr val="tx1"/>
                </a:solidFill>
              </a:rPr>
              <a:t>Knowledge</a:t>
            </a:r>
          </a:p>
        </p:txBody>
      </p:sp>
      <p:sp>
        <p:nvSpPr>
          <p:cNvPr id="4" name="Speech Bubble: Rectangle with Corners Rounded 3">
            <a:extLst>
              <a:ext uri="{FF2B5EF4-FFF2-40B4-BE49-F238E27FC236}">
                <a16:creationId xmlns:a16="http://schemas.microsoft.com/office/drawing/2014/main" id="{56D01632-23ED-B560-9CFA-947F0AFF4CF8}"/>
              </a:ext>
            </a:extLst>
          </p:cNvPr>
          <p:cNvSpPr/>
          <p:nvPr/>
        </p:nvSpPr>
        <p:spPr>
          <a:xfrm>
            <a:off x="613934" y="1732613"/>
            <a:ext cx="5434641" cy="3392774"/>
          </a:xfrm>
          <a:prstGeom prst="wedgeRoundRectCallout">
            <a:avLst>
              <a:gd name="adj1" fmla="val -34801"/>
              <a:gd name="adj2" fmla="val 66060"/>
              <a:gd name="adj3" fmla="val 16667"/>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a:solidFill>
                  <a:schemeClr val="tx1"/>
                </a:solidFill>
                <a:effectLst/>
                <a:ea typeface="Calibri" panose="020F0502020204030204" pitchFamily="34" charset="0"/>
                <a:cs typeface="Times New Roman" panose="02020603050405020304" pitchFamily="18" charset="0"/>
              </a:rPr>
              <a:t>But I always think as well it’s so good to have this information because it’s not just for me, because if I was to come across somebody else in a similar situation then I can pass that knowledge to them. So I may not be putting it into practice, it’s always good to have that knowledge that I can then share that with someone who needs it</a:t>
            </a:r>
            <a:r>
              <a:rPr lang="en-GB" sz="1800" dirty="0">
                <a:solidFill>
                  <a:schemeClr val="tx1"/>
                </a:solidFill>
                <a:effectLst/>
                <a:ea typeface="Calibri" panose="020F0502020204030204" pitchFamily="34" charset="0"/>
                <a:cs typeface="Times New Roman" panose="02020603050405020304" pitchFamily="18" charset="0"/>
              </a:rPr>
              <a:t>. </a:t>
            </a:r>
            <a:endParaRPr lang="en-GB" sz="2000" dirty="0">
              <a:solidFill>
                <a:schemeClr val="tx1"/>
              </a:solidFill>
            </a:endParaRPr>
          </a:p>
        </p:txBody>
      </p:sp>
      <p:sp>
        <p:nvSpPr>
          <p:cNvPr id="7" name="Speech Bubble: Rectangle with Corners Rounded 6">
            <a:extLst>
              <a:ext uri="{FF2B5EF4-FFF2-40B4-BE49-F238E27FC236}">
                <a16:creationId xmlns:a16="http://schemas.microsoft.com/office/drawing/2014/main" id="{4D6478AE-1B6A-B0AC-B2C9-D5B46B3DCF73}"/>
              </a:ext>
            </a:extLst>
          </p:cNvPr>
          <p:cNvSpPr/>
          <p:nvPr/>
        </p:nvSpPr>
        <p:spPr>
          <a:xfrm>
            <a:off x="6525354" y="1732614"/>
            <a:ext cx="5052712" cy="3392773"/>
          </a:xfrm>
          <a:prstGeom prst="wedgeRoundRectCallout">
            <a:avLst>
              <a:gd name="adj1" fmla="val -36121"/>
              <a:gd name="adj2" fmla="val 62252"/>
              <a:gd name="adj3" fmla="val 16667"/>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06324">
              <a:spcAft>
                <a:spcPts val="600"/>
              </a:spcAft>
            </a:pPr>
            <a:r>
              <a:rPr lang="en-GB" sz="2000" dirty="0">
                <a:solidFill>
                  <a:schemeClr val="tx1"/>
                </a:solidFill>
              </a:rPr>
              <a:t>Having knowledge of what your rights are gives you confidence and makes you feel that you can speak up.</a:t>
            </a:r>
          </a:p>
        </p:txBody>
      </p:sp>
      <p:pic>
        <p:nvPicPr>
          <p:cNvPr id="8" name="Picture 7" descr="A logo for a family&#10;&#10;Description automatically generated with low confidence">
            <a:extLst>
              <a:ext uri="{FF2B5EF4-FFF2-40B4-BE49-F238E27FC236}">
                <a16:creationId xmlns:a16="http://schemas.microsoft.com/office/drawing/2014/main" id="{794000D1-8F92-8B2B-4F34-C6932C2BC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0" y="5846461"/>
            <a:ext cx="2197183" cy="900000"/>
          </a:xfrm>
          <a:prstGeom prst="rect">
            <a:avLst/>
          </a:prstGeom>
        </p:spPr>
      </p:pic>
    </p:spTree>
    <p:extLst>
      <p:ext uri="{BB962C8B-B14F-4D97-AF65-F5344CB8AC3E}">
        <p14:creationId xmlns:p14="http://schemas.microsoft.com/office/powerpoint/2010/main" val="17683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Speech Bubble: Rectangle with Corners Rounded 4">
            <a:extLst>
              <a:ext uri="{FF2B5EF4-FFF2-40B4-BE49-F238E27FC236}">
                <a16:creationId xmlns:a16="http://schemas.microsoft.com/office/drawing/2014/main" id="{73146D77-8210-CD5C-DB86-8997529C9E27}"/>
              </a:ext>
            </a:extLst>
          </p:cNvPr>
          <p:cNvSpPr/>
          <p:nvPr/>
        </p:nvSpPr>
        <p:spPr>
          <a:xfrm>
            <a:off x="1744021" y="986052"/>
            <a:ext cx="5434641" cy="4237881"/>
          </a:xfrm>
          <a:prstGeom prst="wedgeRoundRectCallout">
            <a:avLst>
              <a:gd name="adj1" fmla="val -36121"/>
              <a:gd name="adj2" fmla="val 62252"/>
              <a:gd name="adj3" fmla="val 16667"/>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effectLst/>
                <a:ea typeface="Times New Roman" panose="02020603050405020304" pitchFamily="18" charset="0"/>
              </a:rPr>
              <a:t>I'm still using the knowledge l gained and quote various acts etc when helping others in my support group and also when fighting for my son's rights. I have used so much, all services are in place unless there is a crisis point and that alone has enabled me to stop enabling him, this has been good for both of us as things get volatile at times, I have been able to speak to service providers and my loved one with so much more knowledge and confidence in what I am saying.</a:t>
            </a:r>
          </a:p>
        </p:txBody>
      </p:sp>
      <p:pic>
        <p:nvPicPr>
          <p:cNvPr id="6" name="Picture 5" descr="A logo for a family&#10;&#10;Description automatically generated with low confidence">
            <a:extLst>
              <a:ext uri="{FF2B5EF4-FFF2-40B4-BE49-F238E27FC236}">
                <a16:creationId xmlns:a16="http://schemas.microsoft.com/office/drawing/2014/main" id="{E4B0B5CF-5F96-63BF-6BE2-5AC1725C9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0" y="5846461"/>
            <a:ext cx="2197183" cy="900000"/>
          </a:xfrm>
          <a:prstGeom prst="rect">
            <a:avLst/>
          </a:prstGeom>
        </p:spPr>
      </p:pic>
      <p:pic>
        <p:nvPicPr>
          <p:cNvPr id="25" name="Picture 24" descr="A group of people holding hands&#10;&#10;Description automatically generated with medium confidence">
            <a:extLst>
              <a:ext uri="{FF2B5EF4-FFF2-40B4-BE49-F238E27FC236}">
                <a16:creationId xmlns:a16="http://schemas.microsoft.com/office/drawing/2014/main" id="{63F99AFC-0769-6B70-C7C3-601F13D1E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398" y="3424766"/>
            <a:ext cx="3967470" cy="2745677"/>
          </a:xfrm>
          <a:prstGeom prst="rect">
            <a:avLst/>
          </a:prstGeom>
        </p:spPr>
      </p:pic>
    </p:spTree>
    <p:extLst>
      <p:ext uri="{BB962C8B-B14F-4D97-AF65-F5344CB8AC3E}">
        <p14:creationId xmlns:p14="http://schemas.microsoft.com/office/powerpoint/2010/main" val="95093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8D0A983-C1A2-1357-D310-814311CF7DC0}"/>
              </a:ext>
            </a:extLst>
          </p:cNvPr>
          <p:cNvSpPr txBox="1">
            <a:spLocks/>
          </p:cNvSpPr>
          <p:nvPr/>
        </p:nvSpPr>
        <p:spPr>
          <a:xfrm>
            <a:off x="-668883" y="495649"/>
            <a:ext cx="8596668" cy="933450"/>
          </a:xfrm>
          <a:prstGeom prst="rect">
            <a:avLst/>
          </a:prstGeom>
        </p:spPr>
        <p:txBody>
          <a:bodyPr>
            <a:norm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dirty="0">
                <a:solidFill>
                  <a:schemeClr val="tx1"/>
                </a:solidFill>
              </a:rPr>
              <a:t>Building Connections</a:t>
            </a:r>
          </a:p>
        </p:txBody>
      </p:sp>
      <p:sp>
        <p:nvSpPr>
          <p:cNvPr id="5" name="Speech Bubble: Rectangle with Corners Rounded 4">
            <a:extLst>
              <a:ext uri="{FF2B5EF4-FFF2-40B4-BE49-F238E27FC236}">
                <a16:creationId xmlns:a16="http://schemas.microsoft.com/office/drawing/2014/main" id="{1B0EE872-A4B2-3B46-A955-E7178151EC55}"/>
              </a:ext>
            </a:extLst>
          </p:cNvPr>
          <p:cNvSpPr/>
          <p:nvPr/>
        </p:nvSpPr>
        <p:spPr>
          <a:xfrm>
            <a:off x="403172" y="1770628"/>
            <a:ext cx="5434641" cy="3392774"/>
          </a:xfrm>
          <a:prstGeom prst="wedgeRoundRectCallout">
            <a:avLst>
              <a:gd name="adj1" fmla="val -34801"/>
              <a:gd name="adj2" fmla="val 66060"/>
              <a:gd name="adj3" fmla="val 16667"/>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800" dirty="0">
                <a:solidFill>
                  <a:schemeClr val="tx1"/>
                </a:solidFill>
                <a:effectLst/>
                <a:ea typeface="Calibri" panose="020F0502020204030204" pitchFamily="34" charset="0"/>
                <a:cs typeface="Times New Roman" panose="02020603050405020304" pitchFamily="18" charset="0"/>
              </a:rPr>
              <a:t>They really created a space for people to talk quite openly and develop quite supportive relationships. Because being in a space where you can talk openly about this stuff it’s really quite important, because it’s so isolating for folk dealing with stuff like this that you just kind of put your head down and stop telling people what’s going on in your life.</a:t>
            </a:r>
          </a:p>
        </p:txBody>
      </p:sp>
      <p:sp>
        <p:nvSpPr>
          <p:cNvPr id="8" name="Speech Bubble: Rectangle with Corners Rounded 7">
            <a:extLst>
              <a:ext uri="{FF2B5EF4-FFF2-40B4-BE49-F238E27FC236}">
                <a16:creationId xmlns:a16="http://schemas.microsoft.com/office/drawing/2014/main" id="{5829A32F-C663-DE27-DC8B-1424EF5B89CF}"/>
              </a:ext>
            </a:extLst>
          </p:cNvPr>
          <p:cNvSpPr/>
          <p:nvPr/>
        </p:nvSpPr>
        <p:spPr>
          <a:xfrm>
            <a:off x="6354187" y="1770628"/>
            <a:ext cx="5434641" cy="3392774"/>
          </a:xfrm>
          <a:prstGeom prst="wedgeRoundRectCallout">
            <a:avLst>
              <a:gd name="adj1" fmla="val -34801"/>
              <a:gd name="adj2" fmla="val 66060"/>
              <a:gd name="adj3" fmla="val 16667"/>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ea typeface="Calibri" panose="020F0502020204030204" pitchFamily="34" charset="0"/>
                <a:cs typeface="Times New Roman" panose="02020603050405020304" pitchFamily="18" charset="0"/>
              </a:rPr>
              <a:t>Everyone was similar in that we had lots of experience that we could share, whether it was involving police, medical emergencies, services. So we all had that experience in lay terms if you like. I think we all agreed that services can give you the run-around and that we don’t speak their language naturally. So it was perfect for people, to educate them and help them speak up in a more informed way.</a:t>
            </a:r>
            <a:endParaRPr lang="en-GB" sz="1800" dirty="0">
              <a:solidFill>
                <a:schemeClr val="tx1"/>
              </a:solidFill>
            </a:endParaRPr>
          </a:p>
        </p:txBody>
      </p:sp>
      <p:pic>
        <p:nvPicPr>
          <p:cNvPr id="9" name="Picture 8" descr="A logo for a family&#10;&#10;Description automatically generated with low confidence">
            <a:extLst>
              <a:ext uri="{FF2B5EF4-FFF2-40B4-BE49-F238E27FC236}">
                <a16:creationId xmlns:a16="http://schemas.microsoft.com/office/drawing/2014/main" id="{4FEF0E26-F97A-BF96-2F46-B54D43487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0" y="5846461"/>
            <a:ext cx="2197183" cy="900000"/>
          </a:xfrm>
          <a:prstGeom prst="rect">
            <a:avLst/>
          </a:prstGeom>
        </p:spPr>
      </p:pic>
    </p:spTree>
    <p:extLst>
      <p:ext uri="{BB962C8B-B14F-4D97-AF65-F5344CB8AC3E}">
        <p14:creationId xmlns:p14="http://schemas.microsoft.com/office/powerpoint/2010/main" val="23936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aper people holding hands&#10;&#10;Description automatically generated with medium confidence">
            <a:extLst>
              <a:ext uri="{FF2B5EF4-FFF2-40B4-BE49-F238E27FC236}">
                <a16:creationId xmlns:a16="http://schemas.microsoft.com/office/drawing/2014/main" id="{429C5559-CB6D-3D4B-56B6-FA79343B048A}"/>
              </a:ext>
            </a:extLst>
          </p:cNvPr>
          <p:cNvPicPr>
            <a:picLocks noChangeAspect="1"/>
          </p:cNvPicPr>
          <p:nvPr/>
        </p:nvPicPr>
        <p:blipFill rotWithShape="1">
          <a:blip r:embed="rId2">
            <a:extLst>
              <a:ext uri="{28A0092B-C50C-407E-A947-70E740481C1C}">
                <a14:useLocalDpi xmlns:a14="http://schemas.microsoft.com/office/drawing/2010/main" val="0"/>
              </a:ext>
            </a:extLst>
          </a:blip>
          <a:srcRect l="37786" r="738" b="-2"/>
          <a:stretch/>
        </p:blipFill>
        <p:spPr>
          <a:xfrm>
            <a:off x="8024501" y="2791783"/>
            <a:ext cx="3298725" cy="3581785"/>
          </a:xfrm>
          <a:prstGeom prst="rect">
            <a:avLst/>
          </a:prstGeom>
          <a:ln w="28575">
            <a:solidFill>
              <a:schemeClr val="accent1">
                <a:lumMod val="75000"/>
              </a:schemeClr>
            </a:solidFill>
          </a:ln>
        </p:spPr>
      </p:pic>
      <p:sp>
        <p:nvSpPr>
          <p:cNvPr id="7" name="Speech Bubble: Rectangle with Corners Rounded 6">
            <a:extLst>
              <a:ext uri="{FF2B5EF4-FFF2-40B4-BE49-F238E27FC236}">
                <a16:creationId xmlns:a16="http://schemas.microsoft.com/office/drawing/2014/main" id="{492DE539-70CA-B3C3-8E86-D40EF6641B5C}"/>
              </a:ext>
            </a:extLst>
          </p:cNvPr>
          <p:cNvSpPr/>
          <p:nvPr/>
        </p:nvSpPr>
        <p:spPr>
          <a:xfrm>
            <a:off x="1713176" y="1556504"/>
            <a:ext cx="5434641" cy="3392774"/>
          </a:xfrm>
          <a:prstGeom prst="wedgeRoundRectCallout">
            <a:avLst>
              <a:gd name="adj1" fmla="val -35131"/>
              <a:gd name="adj2" fmla="val 71873"/>
              <a:gd name="adj3" fmla="val 16667"/>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effectLst/>
                <a:ea typeface="Calibri" panose="020F0502020204030204" pitchFamily="34" charset="0"/>
                <a:cs typeface="Times New Roman" panose="02020603050405020304" pitchFamily="18" charset="0"/>
              </a:rPr>
              <a:t>Having that mutual support really rises people up. The information along with the emotional support really has been quite amazing.</a:t>
            </a:r>
            <a:endParaRPr lang="en-GB" sz="1800" dirty="0">
              <a:solidFill>
                <a:schemeClr val="tx1"/>
              </a:solidFill>
              <a:effectLst/>
              <a:ea typeface="Calibri" panose="020F0502020204030204" pitchFamily="34" charset="0"/>
              <a:cs typeface="Times New Roman" panose="02020603050405020304" pitchFamily="18" charset="0"/>
            </a:endParaRPr>
          </a:p>
        </p:txBody>
      </p:sp>
      <p:pic>
        <p:nvPicPr>
          <p:cNvPr id="8" name="Picture 7" descr="A logo for a family&#10;&#10;Description automatically generated with low confidence">
            <a:extLst>
              <a:ext uri="{FF2B5EF4-FFF2-40B4-BE49-F238E27FC236}">
                <a16:creationId xmlns:a16="http://schemas.microsoft.com/office/drawing/2014/main" id="{2E0A5524-6803-8694-ECC4-ED6E8FA25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0" y="5846461"/>
            <a:ext cx="2197183" cy="900000"/>
          </a:xfrm>
          <a:prstGeom prst="rect">
            <a:avLst/>
          </a:prstGeom>
        </p:spPr>
      </p:pic>
    </p:spTree>
    <p:extLst>
      <p:ext uri="{BB962C8B-B14F-4D97-AF65-F5344CB8AC3E}">
        <p14:creationId xmlns:p14="http://schemas.microsoft.com/office/powerpoint/2010/main" val="46548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D142-8DBE-4748-A485-1BA7C0B65253}"/>
              </a:ext>
            </a:extLst>
          </p:cNvPr>
          <p:cNvSpPr txBox="1">
            <a:spLocks/>
          </p:cNvSpPr>
          <p:nvPr/>
        </p:nvSpPr>
        <p:spPr>
          <a:xfrm>
            <a:off x="1865277" y="1195899"/>
            <a:ext cx="3110498" cy="1209209"/>
          </a:xfrm>
          <a:prstGeom prst="rect">
            <a:avLst/>
          </a:prstGeom>
        </p:spPr>
        <p:txBody>
          <a:bodyPr vert="horz" lIns="91440" tIns="45720" rIns="91440" bIns="45720" rtlCol="0" anchor="t">
            <a:norm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solidFill>
                  <a:schemeClr val="tx1"/>
                </a:solidFill>
              </a:rPr>
              <a:t>Building Connections</a:t>
            </a:r>
          </a:p>
        </p:txBody>
      </p:sp>
      <p:sp>
        <p:nvSpPr>
          <p:cNvPr id="3" name="Title 1">
            <a:extLst>
              <a:ext uri="{FF2B5EF4-FFF2-40B4-BE49-F238E27FC236}">
                <a16:creationId xmlns:a16="http://schemas.microsoft.com/office/drawing/2014/main" id="{34787894-3BB7-D915-0F27-0A2A6E896F5F}"/>
              </a:ext>
            </a:extLst>
          </p:cNvPr>
          <p:cNvSpPr txBox="1">
            <a:spLocks/>
          </p:cNvSpPr>
          <p:nvPr/>
        </p:nvSpPr>
        <p:spPr>
          <a:xfrm>
            <a:off x="6547660" y="1497676"/>
            <a:ext cx="2658839" cy="687185"/>
          </a:xfrm>
          <a:prstGeom prst="rect">
            <a:avLst/>
          </a:prstGeom>
        </p:spPr>
        <p:txBody>
          <a:bodyPr vert="horz" lIns="91440" tIns="45720" rIns="91440" bIns="45720" rtlCol="0" anchor="t">
            <a:norm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tx1"/>
                </a:solidFill>
              </a:rPr>
              <a:t>Knowledge</a:t>
            </a:r>
          </a:p>
        </p:txBody>
      </p:sp>
      <p:sp>
        <p:nvSpPr>
          <p:cNvPr id="4" name="Title 1">
            <a:extLst>
              <a:ext uri="{FF2B5EF4-FFF2-40B4-BE49-F238E27FC236}">
                <a16:creationId xmlns:a16="http://schemas.microsoft.com/office/drawing/2014/main" id="{B9FBF893-674C-639D-69A7-95ED103264DA}"/>
              </a:ext>
            </a:extLst>
          </p:cNvPr>
          <p:cNvSpPr txBox="1">
            <a:spLocks/>
          </p:cNvSpPr>
          <p:nvPr/>
        </p:nvSpPr>
        <p:spPr>
          <a:xfrm>
            <a:off x="4903464" y="4693920"/>
            <a:ext cx="1791545" cy="687185"/>
          </a:xfrm>
          <a:prstGeom prst="rect">
            <a:avLst/>
          </a:prstGeom>
        </p:spPr>
        <p:txBody>
          <a:bodyPr vert="horz" lIns="91440" tIns="45720" rIns="91440" bIns="45720" rtlCol="0" anchor="t">
            <a:norm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chemeClr val="tx1"/>
                </a:solidFill>
              </a:rPr>
              <a:t>Stigma</a:t>
            </a:r>
          </a:p>
        </p:txBody>
      </p:sp>
      <p:sp>
        <p:nvSpPr>
          <p:cNvPr id="5" name="Oval 4">
            <a:extLst>
              <a:ext uri="{FF2B5EF4-FFF2-40B4-BE49-F238E27FC236}">
                <a16:creationId xmlns:a16="http://schemas.microsoft.com/office/drawing/2014/main" id="{5D13824A-3ED5-1DFC-1488-76E203D4E300}"/>
              </a:ext>
            </a:extLst>
          </p:cNvPr>
          <p:cNvSpPr/>
          <p:nvPr/>
        </p:nvSpPr>
        <p:spPr>
          <a:xfrm>
            <a:off x="6096000" y="477981"/>
            <a:ext cx="3110499" cy="272657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ED492C7-DC43-8CA4-FBDD-F7FA399DD10C}"/>
              </a:ext>
            </a:extLst>
          </p:cNvPr>
          <p:cNvSpPr/>
          <p:nvPr/>
        </p:nvSpPr>
        <p:spPr>
          <a:xfrm>
            <a:off x="1865277" y="477981"/>
            <a:ext cx="3110499" cy="272657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3C4ED0B-66BC-1744-02B6-8C196B4C9F25}"/>
              </a:ext>
            </a:extLst>
          </p:cNvPr>
          <p:cNvSpPr/>
          <p:nvPr/>
        </p:nvSpPr>
        <p:spPr>
          <a:xfrm>
            <a:off x="4099407" y="3674225"/>
            <a:ext cx="3110499" cy="272657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A369B0F9-A9A2-B24A-2E94-11A8F1AF6037}"/>
              </a:ext>
            </a:extLst>
          </p:cNvPr>
          <p:cNvCxnSpPr>
            <a:cxnSpLocks/>
          </p:cNvCxnSpPr>
          <p:nvPr/>
        </p:nvCxnSpPr>
        <p:spPr>
          <a:xfrm>
            <a:off x="4419788" y="3145961"/>
            <a:ext cx="422716" cy="49141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EFE6A19-BA69-0374-3A37-1F66A8A09654}"/>
              </a:ext>
            </a:extLst>
          </p:cNvPr>
          <p:cNvCxnSpPr>
            <a:cxnSpLocks/>
          </p:cNvCxnSpPr>
          <p:nvPr/>
        </p:nvCxnSpPr>
        <p:spPr>
          <a:xfrm flipV="1">
            <a:off x="6336302" y="3149078"/>
            <a:ext cx="422716" cy="49141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98D037-0EFA-A858-3B94-83F5F219C7C5}"/>
              </a:ext>
            </a:extLst>
          </p:cNvPr>
          <p:cNvCxnSpPr>
            <a:cxnSpLocks/>
          </p:cNvCxnSpPr>
          <p:nvPr/>
        </p:nvCxnSpPr>
        <p:spPr>
          <a:xfrm>
            <a:off x="5131947" y="1968879"/>
            <a:ext cx="807882" cy="26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A logo for a family&#10;&#10;Description automatically generated with low confidence">
            <a:extLst>
              <a:ext uri="{FF2B5EF4-FFF2-40B4-BE49-F238E27FC236}">
                <a16:creationId xmlns:a16="http://schemas.microsoft.com/office/drawing/2014/main" id="{5D664DB1-E98D-E33D-457D-E20785CAC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0" y="5846461"/>
            <a:ext cx="2197183" cy="900000"/>
          </a:xfrm>
          <a:prstGeom prst="rect">
            <a:avLst/>
          </a:prstGeom>
        </p:spPr>
      </p:pic>
    </p:spTree>
    <p:extLst>
      <p:ext uri="{BB962C8B-B14F-4D97-AF65-F5344CB8AC3E}">
        <p14:creationId xmlns:p14="http://schemas.microsoft.com/office/powerpoint/2010/main" val="610890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DD36C0-9521-9A7D-82F3-C16D03836A38}"/>
              </a:ext>
            </a:extLst>
          </p:cNvPr>
          <p:cNvSpPr/>
          <p:nvPr/>
        </p:nvSpPr>
        <p:spPr>
          <a:xfrm>
            <a:off x="4250576" y="398319"/>
            <a:ext cx="2399607" cy="748146"/>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effectLst/>
                <a:ea typeface="Calibri" panose="020F0502020204030204" pitchFamily="34" charset="0"/>
                <a:cs typeface="Times New Roman" panose="02020603050405020304" pitchFamily="18" charset="0"/>
              </a:rPr>
              <a:t>My Family, My Rights</a:t>
            </a:r>
          </a:p>
        </p:txBody>
      </p:sp>
      <p:cxnSp>
        <p:nvCxnSpPr>
          <p:cNvPr id="4" name="Straight Arrow Connector 3">
            <a:extLst>
              <a:ext uri="{FF2B5EF4-FFF2-40B4-BE49-F238E27FC236}">
                <a16:creationId xmlns:a16="http://schemas.microsoft.com/office/drawing/2014/main" id="{731559A8-0D40-7579-9FA7-930266D93E61}"/>
              </a:ext>
            </a:extLst>
          </p:cNvPr>
          <p:cNvCxnSpPr>
            <a:cxnSpLocks/>
          </p:cNvCxnSpPr>
          <p:nvPr/>
        </p:nvCxnSpPr>
        <p:spPr>
          <a:xfrm>
            <a:off x="5450379" y="1312719"/>
            <a:ext cx="0" cy="9476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2DE1D85D-37CD-87BC-E354-C9E53F5248F0}"/>
              </a:ext>
            </a:extLst>
          </p:cNvPr>
          <p:cNvSpPr/>
          <p:nvPr/>
        </p:nvSpPr>
        <p:spPr>
          <a:xfrm>
            <a:off x="3701942" y="2588722"/>
            <a:ext cx="3496873" cy="2938549"/>
          </a:xfrm>
          <a:prstGeom prst="round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solidFill>
                <a:schemeClr val="tx1"/>
              </a:solidFill>
              <a:effectLst/>
              <a:ea typeface="Calibri" panose="020F0502020204030204" pitchFamily="34" charset="0"/>
              <a:cs typeface="Times New Roman" panose="02020603050405020304" pitchFamily="18" charset="0"/>
            </a:endParaRPr>
          </a:p>
        </p:txBody>
      </p:sp>
      <p:pic>
        <p:nvPicPr>
          <p:cNvPr id="11" name="Graphic 10" descr="Male profile with solid fill">
            <a:extLst>
              <a:ext uri="{FF2B5EF4-FFF2-40B4-BE49-F238E27FC236}">
                <a16:creationId xmlns:a16="http://schemas.microsoft.com/office/drawing/2014/main" id="{0FBA6826-498A-C0FA-84FE-60649AD50E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050000" y="3372567"/>
            <a:ext cx="685429" cy="685429"/>
          </a:xfrm>
          <a:prstGeom prst="rect">
            <a:avLst/>
          </a:prstGeom>
        </p:spPr>
      </p:pic>
      <p:pic>
        <p:nvPicPr>
          <p:cNvPr id="15" name="Graphic 14" descr="Female Profile with solid fill">
            <a:extLst>
              <a:ext uri="{FF2B5EF4-FFF2-40B4-BE49-F238E27FC236}">
                <a16:creationId xmlns:a16="http://schemas.microsoft.com/office/drawing/2014/main" id="{10416C7D-3ADA-66CA-45B5-CC03640EE5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5145084" y="2827714"/>
            <a:ext cx="669172" cy="669172"/>
          </a:xfrm>
          <a:prstGeom prst="rect">
            <a:avLst/>
          </a:prstGeom>
        </p:spPr>
      </p:pic>
      <p:pic>
        <p:nvPicPr>
          <p:cNvPr id="40" name="Graphic 39" descr="Female Profile with solid fill">
            <a:extLst>
              <a:ext uri="{FF2B5EF4-FFF2-40B4-BE49-F238E27FC236}">
                <a16:creationId xmlns:a16="http://schemas.microsoft.com/office/drawing/2014/main" id="{534EE660-B647-4923-8BF1-C6C487A7F3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171949" y="3421906"/>
            <a:ext cx="669172" cy="669172"/>
          </a:xfrm>
          <a:prstGeom prst="rect">
            <a:avLst/>
          </a:prstGeom>
        </p:spPr>
      </p:pic>
      <p:pic>
        <p:nvPicPr>
          <p:cNvPr id="41" name="Graphic 40" descr="Female Profile with solid fill">
            <a:extLst>
              <a:ext uri="{FF2B5EF4-FFF2-40B4-BE49-F238E27FC236}">
                <a16:creationId xmlns:a16="http://schemas.microsoft.com/office/drawing/2014/main" id="{7B98FDAE-BE0A-7FE7-22FE-AE8B839F02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4434181" y="4575133"/>
            <a:ext cx="669172" cy="669172"/>
          </a:xfrm>
          <a:prstGeom prst="rect">
            <a:avLst/>
          </a:prstGeom>
        </p:spPr>
      </p:pic>
      <p:pic>
        <p:nvPicPr>
          <p:cNvPr id="42" name="Graphic 41" descr="Male profile with solid fill">
            <a:extLst>
              <a:ext uri="{FF2B5EF4-FFF2-40B4-BE49-F238E27FC236}">
                <a16:creationId xmlns:a16="http://schemas.microsoft.com/office/drawing/2014/main" id="{84DE276B-EB5C-9F14-993B-FE9924B734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808369" y="4553544"/>
            <a:ext cx="685429" cy="685429"/>
          </a:xfrm>
          <a:prstGeom prst="rect">
            <a:avLst/>
          </a:prstGeom>
        </p:spPr>
      </p:pic>
      <p:cxnSp>
        <p:nvCxnSpPr>
          <p:cNvPr id="3" name="Straight Connector 2">
            <a:extLst>
              <a:ext uri="{FF2B5EF4-FFF2-40B4-BE49-F238E27FC236}">
                <a16:creationId xmlns:a16="http://schemas.microsoft.com/office/drawing/2014/main" id="{ADF8DFA9-49A1-C6EC-1601-98AB4187AC0F}"/>
              </a:ext>
            </a:extLst>
          </p:cNvPr>
          <p:cNvCxnSpPr>
            <a:cxnSpLocks/>
            <a:endCxn id="15" idx="2"/>
          </p:cNvCxnSpPr>
          <p:nvPr/>
        </p:nvCxnSpPr>
        <p:spPr>
          <a:xfrm flipV="1">
            <a:off x="4809673" y="3496886"/>
            <a:ext cx="669997" cy="2452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66E45E-CBE7-4091-4EA7-07F21D1CAB04}"/>
              </a:ext>
            </a:extLst>
          </p:cNvPr>
          <p:cNvCxnSpPr>
            <a:cxnSpLocks/>
            <a:stCxn id="15" idx="2"/>
            <a:endCxn id="40" idx="3"/>
          </p:cNvCxnSpPr>
          <p:nvPr/>
        </p:nvCxnSpPr>
        <p:spPr>
          <a:xfrm>
            <a:off x="5479670" y="3496886"/>
            <a:ext cx="692279" cy="2596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AFE08A6-C263-3A3D-6E51-E7CDAA400924}"/>
              </a:ext>
            </a:extLst>
          </p:cNvPr>
          <p:cNvCxnSpPr>
            <a:cxnSpLocks/>
            <a:stCxn id="41" idx="1"/>
            <a:endCxn id="15" idx="2"/>
          </p:cNvCxnSpPr>
          <p:nvPr/>
        </p:nvCxnSpPr>
        <p:spPr>
          <a:xfrm flipV="1">
            <a:off x="5103353" y="3496886"/>
            <a:ext cx="376317" cy="14128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9F3598-EF3A-451F-25A9-BC698AE6D07B}"/>
              </a:ext>
            </a:extLst>
          </p:cNvPr>
          <p:cNvCxnSpPr>
            <a:cxnSpLocks/>
            <a:stCxn id="42" idx="3"/>
            <a:endCxn id="15" idx="2"/>
          </p:cNvCxnSpPr>
          <p:nvPr/>
        </p:nvCxnSpPr>
        <p:spPr>
          <a:xfrm flipH="1" flipV="1">
            <a:off x="5479670" y="3496886"/>
            <a:ext cx="328699" cy="13993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ED169E-3272-735C-ED36-9A906206AC44}"/>
              </a:ext>
            </a:extLst>
          </p:cNvPr>
          <p:cNvCxnSpPr>
            <a:cxnSpLocks/>
            <a:stCxn id="42" idx="1"/>
            <a:endCxn id="40" idx="2"/>
          </p:cNvCxnSpPr>
          <p:nvPr/>
        </p:nvCxnSpPr>
        <p:spPr>
          <a:xfrm flipV="1">
            <a:off x="6493798" y="4091078"/>
            <a:ext cx="12737" cy="8051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8D06AB4-F23D-00B7-9C25-619B76856A3E}"/>
              </a:ext>
            </a:extLst>
          </p:cNvPr>
          <p:cNvCxnSpPr>
            <a:cxnSpLocks/>
            <a:stCxn id="41" idx="3"/>
            <a:endCxn id="11" idx="2"/>
          </p:cNvCxnSpPr>
          <p:nvPr/>
        </p:nvCxnSpPr>
        <p:spPr>
          <a:xfrm flipH="1" flipV="1">
            <a:off x="4392714" y="4057996"/>
            <a:ext cx="41467" cy="851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C5BE41-F778-B240-267F-2DE160D60811}"/>
              </a:ext>
            </a:extLst>
          </p:cNvPr>
          <p:cNvCxnSpPr>
            <a:cxnSpLocks/>
            <a:stCxn id="42" idx="3"/>
            <a:endCxn id="11" idx="2"/>
          </p:cNvCxnSpPr>
          <p:nvPr/>
        </p:nvCxnSpPr>
        <p:spPr>
          <a:xfrm flipH="1" flipV="1">
            <a:off x="4392714" y="4057996"/>
            <a:ext cx="1415655" cy="8382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F545BF-7B95-8D26-6331-B5D581CF8C71}"/>
              </a:ext>
            </a:extLst>
          </p:cNvPr>
          <p:cNvCxnSpPr>
            <a:cxnSpLocks/>
            <a:stCxn id="41" idx="1"/>
            <a:endCxn id="40" idx="2"/>
          </p:cNvCxnSpPr>
          <p:nvPr/>
        </p:nvCxnSpPr>
        <p:spPr>
          <a:xfrm flipV="1">
            <a:off x="5103353" y="4091078"/>
            <a:ext cx="1403182" cy="818641"/>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A570FDC2-1151-6725-FF6B-12553F29F9D2}"/>
              </a:ext>
            </a:extLst>
          </p:cNvPr>
          <p:cNvGrpSpPr/>
          <p:nvPr/>
        </p:nvGrpSpPr>
        <p:grpSpPr>
          <a:xfrm>
            <a:off x="845420" y="5875504"/>
            <a:ext cx="9597197" cy="772809"/>
            <a:chOff x="0" y="3044403"/>
            <a:chExt cx="9597197" cy="1390669"/>
          </a:xfrm>
        </p:grpSpPr>
        <p:sp>
          <p:nvSpPr>
            <p:cNvPr id="54" name="Rectangle: Rounded Corners 53">
              <a:extLst>
                <a:ext uri="{FF2B5EF4-FFF2-40B4-BE49-F238E27FC236}">
                  <a16:creationId xmlns:a16="http://schemas.microsoft.com/office/drawing/2014/main" id="{D34519C7-F8C8-197A-AC30-CF8CC43E6499}"/>
                </a:ext>
              </a:extLst>
            </p:cNvPr>
            <p:cNvSpPr/>
            <p:nvPr/>
          </p:nvSpPr>
          <p:spPr>
            <a:xfrm>
              <a:off x="0" y="3044403"/>
              <a:ext cx="9597197" cy="13899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5" name="Rectangle: Rounded Corners 4">
              <a:extLst>
                <a:ext uri="{FF2B5EF4-FFF2-40B4-BE49-F238E27FC236}">
                  <a16:creationId xmlns:a16="http://schemas.microsoft.com/office/drawing/2014/main" id="{CEABA99B-1673-367B-1A62-2F136307AEA3}"/>
                </a:ext>
              </a:extLst>
            </p:cNvPr>
            <p:cNvSpPr txBox="1"/>
            <p:nvPr/>
          </p:nvSpPr>
          <p:spPr>
            <a:xfrm>
              <a:off x="67852" y="3180816"/>
              <a:ext cx="9461493" cy="12542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2800" kern="1200" dirty="0"/>
                <a:t>Connectio</a:t>
              </a:r>
              <a:r>
                <a:rPr lang="en-GB" sz="2800" dirty="0"/>
                <a:t>ns between family members attending course</a:t>
              </a:r>
              <a:endParaRPr lang="en-US" sz="2800" kern="1200" dirty="0"/>
            </a:p>
          </p:txBody>
        </p:sp>
      </p:grpSp>
      <p:pic>
        <p:nvPicPr>
          <p:cNvPr id="62" name="Picture 61" descr="A logo for a family&#10;&#10;Description automatically generated with low confidence">
            <a:extLst>
              <a:ext uri="{FF2B5EF4-FFF2-40B4-BE49-F238E27FC236}">
                <a16:creationId xmlns:a16="http://schemas.microsoft.com/office/drawing/2014/main" id="{55B14768-C5AB-534F-88F6-E80B2C801A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608" y="209687"/>
            <a:ext cx="2197183" cy="900000"/>
          </a:xfrm>
          <a:prstGeom prst="rect">
            <a:avLst/>
          </a:prstGeom>
        </p:spPr>
      </p:pic>
    </p:spTree>
    <p:extLst>
      <p:ext uri="{BB962C8B-B14F-4D97-AF65-F5344CB8AC3E}">
        <p14:creationId xmlns:p14="http://schemas.microsoft.com/office/powerpoint/2010/main" val="426396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5889E8A-4C82-BE7E-4AB4-258147D4619A}"/>
              </a:ext>
            </a:extLst>
          </p:cNvPr>
          <p:cNvSpPr/>
          <p:nvPr/>
        </p:nvSpPr>
        <p:spPr>
          <a:xfrm>
            <a:off x="1557253" y="598518"/>
            <a:ext cx="2399607" cy="748146"/>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effectLst/>
                <a:ea typeface="Calibri" panose="020F0502020204030204" pitchFamily="34" charset="0"/>
                <a:cs typeface="Times New Roman" panose="02020603050405020304" pitchFamily="18" charset="0"/>
              </a:rPr>
              <a:t>My Family, My Rights</a:t>
            </a:r>
          </a:p>
        </p:txBody>
      </p:sp>
      <p:cxnSp>
        <p:nvCxnSpPr>
          <p:cNvPr id="3" name="Straight Arrow Connector 2">
            <a:extLst>
              <a:ext uri="{FF2B5EF4-FFF2-40B4-BE49-F238E27FC236}">
                <a16:creationId xmlns:a16="http://schemas.microsoft.com/office/drawing/2014/main" id="{44DA562E-321F-3EE3-AC74-2E3B763FD442}"/>
              </a:ext>
            </a:extLst>
          </p:cNvPr>
          <p:cNvCxnSpPr>
            <a:cxnSpLocks/>
          </p:cNvCxnSpPr>
          <p:nvPr/>
        </p:nvCxnSpPr>
        <p:spPr>
          <a:xfrm>
            <a:off x="2757056" y="1512918"/>
            <a:ext cx="0" cy="9476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ABD4183-24B5-C2AF-2CAD-671AAB21B4DF}"/>
              </a:ext>
            </a:extLst>
          </p:cNvPr>
          <p:cNvSpPr/>
          <p:nvPr/>
        </p:nvSpPr>
        <p:spPr>
          <a:xfrm>
            <a:off x="1008619" y="2788921"/>
            <a:ext cx="3496873" cy="2938549"/>
          </a:xfrm>
          <a:prstGeom prst="round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solidFill>
                <a:schemeClr val="tx1"/>
              </a:solidFill>
              <a:effectLst/>
              <a:ea typeface="Calibri" panose="020F0502020204030204" pitchFamily="34" charset="0"/>
              <a:cs typeface="Times New Roman" panose="02020603050405020304" pitchFamily="18" charset="0"/>
            </a:endParaRPr>
          </a:p>
        </p:txBody>
      </p:sp>
      <p:pic>
        <p:nvPicPr>
          <p:cNvPr id="5" name="Graphic 4" descr="Male profile with solid fill">
            <a:extLst>
              <a:ext uri="{FF2B5EF4-FFF2-40B4-BE49-F238E27FC236}">
                <a16:creationId xmlns:a16="http://schemas.microsoft.com/office/drawing/2014/main" id="{8B712718-FB60-1BF4-95BE-888E198EAC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356677" y="3572766"/>
            <a:ext cx="685429" cy="685429"/>
          </a:xfrm>
          <a:prstGeom prst="rect">
            <a:avLst/>
          </a:prstGeom>
        </p:spPr>
      </p:pic>
      <p:pic>
        <p:nvPicPr>
          <p:cNvPr id="6" name="Graphic 5" descr="Female Profile with solid fill">
            <a:extLst>
              <a:ext uri="{FF2B5EF4-FFF2-40B4-BE49-F238E27FC236}">
                <a16:creationId xmlns:a16="http://schemas.microsoft.com/office/drawing/2014/main" id="{0233F380-FC1C-8427-E9BC-8E4F510D1D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451761" y="3027913"/>
            <a:ext cx="669172" cy="669172"/>
          </a:xfrm>
          <a:prstGeom prst="rect">
            <a:avLst/>
          </a:prstGeom>
        </p:spPr>
      </p:pic>
      <p:pic>
        <p:nvPicPr>
          <p:cNvPr id="7" name="Graphic 6" descr="Female Profile with solid fill">
            <a:extLst>
              <a:ext uri="{FF2B5EF4-FFF2-40B4-BE49-F238E27FC236}">
                <a16:creationId xmlns:a16="http://schemas.microsoft.com/office/drawing/2014/main" id="{49791472-B0F7-B5F1-27DB-BC81EDADB4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478626" y="3622105"/>
            <a:ext cx="669172" cy="669172"/>
          </a:xfrm>
          <a:prstGeom prst="rect">
            <a:avLst/>
          </a:prstGeom>
        </p:spPr>
      </p:pic>
      <p:pic>
        <p:nvPicPr>
          <p:cNvPr id="8" name="Graphic 7" descr="Female Profile with solid fill">
            <a:extLst>
              <a:ext uri="{FF2B5EF4-FFF2-40B4-BE49-F238E27FC236}">
                <a16:creationId xmlns:a16="http://schemas.microsoft.com/office/drawing/2014/main" id="{1999714A-CEC2-148D-7D41-C3C8EA1D3F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740858" y="4775332"/>
            <a:ext cx="669172" cy="669172"/>
          </a:xfrm>
          <a:prstGeom prst="rect">
            <a:avLst/>
          </a:prstGeom>
        </p:spPr>
      </p:pic>
      <p:pic>
        <p:nvPicPr>
          <p:cNvPr id="9" name="Graphic 8" descr="Male profile with solid fill">
            <a:extLst>
              <a:ext uri="{FF2B5EF4-FFF2-40B4-BE49-F238E27FC236}">
                <a16:creationId xmlns:a16="http://schemas.microsoft.com/office/drawing/2014/main" id="{7540C67D-F3DA-E961-91F3-E831FAB4D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115046" y="4753743"/>
            <a:ext cx="685429" cy="685429"/>
          </a:xfrm>
          <a:prstGeom prst="rect">
            <a:avLst/>
          </a:prstGeom>
        </p:spPr>
      </p:pic>
      <p:pic>
        <p:nvPicPr>
          <p:cNvPr id="11" name="Graphic 10" descr="Female Profile with solid fill">
            <a:extLst>
              <a:ext uri="{FF2B5EF4-FFF2-40B4-BE49-F238E27FC236}">
                <a16:creationId xmlns:a16="http://schemas.microsoft.com/office/drawing/2014/main" id="{2B606BCC-1923-F417-ADF9-098C032977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5948634" y="3697085"/>
            <a:ext cx="669172" cy="669172"/>
          </a:xfrm>
          <a:prstGeom prst="rect">
            <a:avLst/>
          </a:prstGeom>
        </p:spPr>
      </p:pic>
      <p:cxnSp>
        <p:nvCxnSpPr>
          <p:cNvPr id="12" name="Straight Connector 11">
            <a:extLst>
              <a:ext uri="{FF2B5EF4-FFF2-40B4-BE49-F238E27FC236}">
                <a16:creationId xmlns:a16="http://schemas.microsoft.com/office/drawing/2014/main" id="{5284502A-C858-457B-62BF-5BE7E3C88E9D}"/>
              </a:ext>
            </a:extLst>
          </p:cNvPr>
          <p:cNvCxnSpPr>
            <a:cxnSpLocks/>
          </p:cNvCxnSpPr>
          <p:nvPr/>
        </p:nvCxnSpPr>
        <p:spPr>
          <a:xfrm>
            <a:off x="4879929" y="3993571"/>
            <a:ext cx="1068705"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0719D49-90E9-09F9-8B8A-1388D9B6C27D}"/>
              </a:ext>
            </a:extLst>
          </p:cNvPr>
          <p:cNvGrpSpPr/>
          <p:nvPr/>
        </p:nvGrpSpPr>
        <p:grpSpPr>
          <a:xfrm>
            <a:off x="1008619" y="5944871"/>
            <a:ext cx="9597197" cy="772415"/>
            <a:chOff x="0" y="3044403"/>
            <a:chExt cx="9597197" cy="1389960"/>
          </a:xfrm>
        </p:grpSpPr>
        <p:sp>
          <p:nvSpPr>
            <p:cNvPr id="13" name="Rectangle: Rounded Corners 12">
              <a:extLst>
                <a:ext uri="{FF2B5EF4-FFF2-40B4-BE49-F238E27FC236}">
                  <a16:creationId xmlns:a16="http://schemas.microsoft.com/office/drawing/2014/main" id="{7E2656C0-66C2-8BD6-9A20-F437CDFC70C8}"/>
                </a:ext>
              </a:extLst>
            </p:cNvPr>
            <p:cNvSpPr/>
            <p:nvPr/>
          </p:nvSpPr>
          <p:spPr>
            <a:xfrm>
              <a:off x="0" y="3044403"/>
              <a:ext cx="9597197" cy="13899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AC6B3BD7-FBE9-16A9-2B4D-B2A951751B19}"/>
                </a:ext>
              </a:extLst>
            </p:cNvPr>
            <p:cNvSpPr txBox="1"/>
            <p:nvPr/>
          </p:nvSpPr>
          <p:spPr>
            <a:xfrm>
              <a:off x="67852" y="3112255"/>
              <a:ext cx="9461493" cy="12542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2800" kern="1200" dirty="0"/>
                <a:t>Connectio</a:t>
              </a:r>
              <a:r>
                <a:rPr lang="en-GB" sz="2800" dirty="0"/>
                <a:t>ns between family members and other individuals</a:t>
              </a:r>
              <a:endParaRPr lang="en-US" sz="2800" kern="1200" dirty="0"/>
            </a:p>
          </p:txBody>
        </p:sp>
      </p:grpSp>
      <p:pic>
        <p:nvPicPr>
          <p:cNvPr id="15" name="Picture 14" descr="A logo for a family&#10;&#10;Description automatically generated with low confidence">
            <a:extLst>
              <a:ext uri="{FF2B5EF4-FFF2-40B4-BE49-F238E27FC236}">
                <a16:creationId xmlns:a16="http://schemas.microsoft.com/office/drawing/2014/main" id="{506837DB-034E-0575-5B5E-2CC2F8AA48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9028" y="226883"/>
            <a:ext cx="2197183" cy="900000"/>
          </a:xfrm>
          <a:prstGeom prst="rect">
            <a:avLst/>
          </a:prstGeom>
        </p:spPr>
      </p:pic>
    </p:spTree>
    <p:extLst>
      <p:ext uri="{BB962C8B-B14F-4D97-AF65-F5344CB8AC3E}">
        <p14:creationId xmlns:p14="http://schemas.microsoft.com/office/powerpoint/2010/main" val="287950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840" y="413792"/>
            <a:ext cx="8229600" cy="1143000"/>
          </a:xfrm>
        </p:spPr>
        <p:txBody>
          <a:bodyPr>
            <a:normAutofit/>
          </a:bodyPr>
          <a:lstStyle/>
          <a:p>
            <a:r>
              <a:rPr lang="en-GB" sz="3200" dirty="0">
                <a:latin typeface="Arial" panose="020B0604020202020204" pitchFamily="34" charset="0"/>
                <a:cs typeface="Arial" panose="020B0604020202020204" pitchFamily="34" charset="0"/>
              </a:rPr>
              <a:t> </a:t>
            </a:r>
          </a:p>
        </p:txBody>
      </p:sp>
      <p:sp>
        <p:nvSpPr>
          <p:cNvPr id="7" name="Content Placeholder 2"/>
          <p:cNvSpPr>
            <a:spLocks noGrp="1"/>
          </p:cNvSpPr>
          <p:nvPr>
            <p:ph sz="half" idx="1"/>
          </p:nvPr>
        </p:nvSpPr>
        <p:spPr>
          <a:xfrm>
            <a:off x="838200" y="2090833"/>
            <a:ext cx="10515600" cy="4351338"/>
          </a:xfrm>
        </p:spPr>
        <p:txBody>
          <a:bodyPr>
            <a:normAutofit/>
          </a:bodyPr>
          <a:lstStyle/>
          <a:p>
            <a:pPr marL="0" indent="0">
              <a:buNone/>
            </a:pPr>
            <a:r>
              <a:rPr lang="en-GB" b="1" dirty="0"/>
              <a:t> </a:t>
            </a:r>
          </a:p>
          <a:p>
            <a:pPr marL="0" indent="0">
              <a:buNone/>
            </a:pPr>
            <a:endParaRPr lang="en-GB" b="1" dirty="0"/>
          </a:p>
        </p:txBody>
      </p:sp>
      <p:sp>
        <p:nvSpPr>
          <p:cNvPr id="6" name="Title 1"/>
          <p:cNvSpPr txBox="1">
            <a:spLocks/>
          </p:cNvSpPr>
          <p:nvPr/>
        </p:nvSpPr>
        <p:spPr>
          <a:xfrm>
            <a:off x="284635" y="178566"/>
            <a:ext cx="10080525" cy="137822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200" dirty="0">
                <a:latin typeface="+mn-lt"/>
                <a:cs typeface="Arial" panose="020B0604020202020204" pitchFamily="34" charset="0"/>
              </a:rPr>
              <a:t>Where it all began</a:t>
            </a:r>
          </a:p>
          <a:p>
            <a:pPr>
              <a:lnSpc>
                <a:spcPct val="100000"/>
              </a:lnSpc>
            </a:pPr>
            <a:r>
              <a:rPr lang="en-GB" sz="4200" i="1" dirty="0">
                <a:latin typeface="+mn-lt"/>
                <a:cs typeface="Arial" panose="020B0604020202020204" pitchFamily="34" charset="0"/>
              </a:rPr>
              <a:t>‘Rights, Respect, Recovery’ – and families</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925" t="17734" r="44161" b="8375"/>
          <a:stretch/>
        </p:blipFill>
        <p:spPr bwMode="auto">
          <a:xfrm>
            <a:off x="1558680" y="1612550"/>
            <a:ext cx="3013319" cy="4185165"/>
          </a:xfrm>
          <a:prstGeom prst="rect">
            <a:avLst/>
          </a:prstGeom>
          <a:ln>
            <a:solidFill>
              <a:schemeClr val="tx1"/>
            </a:solid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4"/>
          <a:srcRect l="18281" t="16847" r="37680" b="6601"/>
          <a:stretch/>
        </p:blipFill>
        <p:spPr bwMode="auto">
          <a:xfrm>
            <a:off x="5684394" y="1483120"/>
            <a:ext cx="4948926" cy="4481481"/>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9449CD30-99B2-4020-A951-92CD64ACE23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588793" y="6242922"/>
            <a:ext cx="477747" cy="477747"/>
          </a:xfrm>
          <a:prstGeom prst="rect">
            <a:avLst/>
          </a:prstGeom>
        </p:spPr>
      </p:pic>
      <p:sp>
        <p:nvSpPr>
          <p:cNvPr id="16" name="Rectangle 15">
            <a:extLst>
              <a:ext uri="{FF2B5EF4-FFF2-40B4-BE49-F238E27FC236}">
                <a16:creationId xmlns:a16="http://schemas.microsoft.com/office/drawing/2014/main" id="{14000D84-9821-45AB-A052-8E2E12E88C8B}"/>
              </a:ext>
            </a:extLst>
          </p:cNvPr>
          <p:cNvSpPr/>
          <p:nvPr/>
        </p:nvSpPr>
        <p:spPr>
          <a:xfrm>
            <a:off x="9725911" y="6158629"/>
            <a:ext cx="1862882" cy="646331"/>
          </a:xfrm>
          <a:prstGeom prst="rect">
            <a:avLst/>
          </a:prstGeom>
          <a:solidFill>
            <a:schemeClr val="bg1"/>
          </a:solidFill>
        </p:spPr>
        <p:txBody>
          <a:bodyPr wrap="none">
            <a:spAutoFit/>
          </a:bodyPr>
          <a:lstStyle/>
          <a:p>
            <a:r>
              <a:rPr lang="en-GB" dirty="0">
                <a:solidFill>
                  <a:srgbClr val="7030A0"/>
                </a:solidFill>
              </a:rPr>
              <a:t>@ceosfad</a:t>
            </a:r>
          </a:p>
          <a:p>
            <a:r>
              <a:rPr lang="en-GB" dirty="0">
                <a:solidFill>
                  <a:srgbClr val="7030A0"/>
                </a:solidFill>
              </a:rPr>
              <a:t>@ScotFamADrugs</a:t>
            </a:r>
          </a:p>
        </p:txBody>
      </p:sp>
      <p:pic>
        <p:nvPicPr>
          <p:cNvPr id="4" name="Picture 3" descr="A logo for a family&#10;&#10;Description automatically generated with low confidence">
            <a:extLst>
              <a:ext uri="{FF2B5EF4-FFF2-40B4-BE49-F238E27FC236}">
                <a16:creationId xmlns:a16="http://schemas.microsoft.com/office/drawing/2014/main" id="{FFB58D3F-0307-FBBB-6C72-8F234B1767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460" y="5902198"/>
            <a:ext cx="2197183" cy="900000"/>
          </a:xfrm>
          <a:prstGeom prst="rect">
            <a:avLst/>
          </a:prstGeom>
        </p:spPr>
      </p:pic>
    </p:spTree>
    <p:extLst>
      <p:ext uri="{BB962C8B-B14F-4D97-AF65-F5344CB8AC3E}">
        <p14:creationId xmlns:p14="http://schemas.microsoft.com/office/powerpoint/2010/main" val="34930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5889E8A-4C82-BE7E-4AB4-258147D4619A}"/>
              </a:ext>
            </a:extLst>
          </p:cNvPr>
          <p:cNvSpPr/>
          <p:nvPr/>
        </p:nvSpPr>
        <p:spPr>
          <a:xfrm>
            <a:off x="1557253" y="598518"/>
            <a:ext cx="2399607" cy="748146"/>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effectLst/>
                <a:ea typeface="Calibri" panose="020F0502020204030204" pitchFamily="34" charset="0"/>
                <a:cs typeface="Times New Roman" panose="02020603050405020304" pitchFamily="18" charset="0"/>
              </a:rPr>
              <a:t>My Family, My Rights</a:t>
            </a:r>
          </a:p>
        </p:txBody>
      </p:sp>
      <p:cxnSp>
        <p:nvCxnSpPr>
          <p:cNvPr id="3" name="Straight Arrow Connector 2">
            <a:extLst>
              <a:ext uri="{FF2B5EF4-FFF2-40B4-BE49-F238E27FC236}">
                <a16:creationId xmlns:a16="http://schemas.microsoft.com/office/drawing/2014/main" id="{44DA562E-321F-3EE3-AC74-2E3B763FD442}"/>
              </a:ext>
            </a:extLst>
          </p:cNvPr>
          <p:cNvCxnSpPr>
            <a:cxnSpLocks/>
          </p:cNvCxnSpPr>
          <p:nvPr/>
        </p:nvCxnSpPr>
        <p:spPr>
          <a:xfrm>
            <a:off x="2757056" y="1512918"/>
            <a:ext cx="0" cy="9476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ABD4183-24B5-C2AF-2CAD-671AAB21B4DF}"/>
              </a:ext>
            </a:extLst>
          </p:cNvPr>
          <p:cNvSpPr/>
          <p:nvPr/>
        </p:nvSpPr>
        <p:spPr>
          <a:xfrm>
            <a:off x="1008619" y="2788921"/>
            <a:ext cx="3496873" cy="2938549"/>
          </a:xfrm>
          <a:prstGeom prst="round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solidFill>
                <a:schemeClr val="tx1"/>
              </a:solidFill>
              <a:effectLst/>
              <a:ea typeface="Calibri" panose="020F0502020204030204" pitchFamily="34" charset="0"/>
              <a:cs typeface="Times New Roman" panose="02020603050405020304" pitchFamily="18" charset="0"/>
            </a:endParaRPr>
          </a:p>
        </p:txBody>
      </p:sp>
      <p:pic>
        <p:nvPicPr>
          <p:cNvPr id="5" name="Graphic 4" descr="Male profile with solid fill">
            <a:extLst>
              <a:ext uri="{FF2B5EF4-FFF2-40B4-BE49-F238E27FC236}">
                <a16:creationId xmlns:a16="http://schemas.microsoft.com/office/drawing/2014/main" id="{8B712718-FB60-1BF4-95BE-888E198EAC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356677" y="3572766"/>
            <a:ext cx="685429" cy="685429"/>
          </a:xfrm>
          <a:prstGeom prst="rect">
            <a:avLst/>
          </a:prstGeom>
        </p:spPr>
      </p:pic>
      <p:pic>
        <p:nvPicPr>
          <p:cNvPr id="6" name="Graphic 5" descr="Female Profile with solid fill">
            <a:extLst>
              <a:ext uri="{FF2B5EF4-FFF2-40B4-BE49-F238E27FC236}">
                <a16:creationId xmlns:a16="http://schemas.microsoft.com/office/drawing/2014/main" id="{0233F380-FC1C-8427-E9BC-8E4F510D1D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451761" y="3027913"/>
            <a:ext cx="669172" cy="669172"/>
          </a:xfrm>
          <a:prstGeom prst="rect">
            <a:avLst/>
          </a:prstGeom>
        </p:spPr>
      </p:pic>
      <p:pic>
        <p:nvPicPr>
          <p:cNvPr id="7" name="Graphic 6" descr="Female Profile with solid fill">
            <a:extLst>
              <a:ext uri="{FF2B5EF4-FFF2-40B4-BE49-F238E27FC236}">
                <a16:creationId xmlns:a16="http://schemas.microsoft.com/office/drawing/2014/main" id="{49791472-B0F7-B5F1-27DB-BC81EDADB4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478626" y="3622105"/>
            <a:ext cx="669172" cy="669172"/>
          </a:xfrm>
          <a:prstGeom prst="rect">
            <a:avLst/>
          </a:prstGeom>
        </p:spPr>
      </p:pic>
      <p:pic>
        <p:nvPicPr>
          <p:cNvPr id="8" name="Graphic 7" descr="Female Profile with solid fill">
            <a:extLst>
              <a:ext uri="{FF2B5EF4-FFF2-40B4-BE49-F238E27FC236}">
                <a16:creationId xmlns:a16="http://schemas.microsoft.com/office/drawing/2014/main" id="{1999714A-CEC2-148D-7D41-C3C8EA1D3F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740858" y="4775332"/>
            <a:ext cx="669172" cy="669172"/>
          </a:xfrm>
          <a:prstGeom prst="rect">
            <a:avLst/>
          </a:prstGeom>
        </p:spPr>
      </p:pic>
      <p:pic>
        <p:nvPicPr>
          <p:cNvPr id="9" name="Graphic 8" descr="Male profile with solid fill">
            <a:extLst>
              <a:ext uri="{FF2B5EF4-FFF2-40B4-BE49-F238E27FC236}">
                <a16:creationId xmlns:a16="http://schemas.microsoft.com/office/drawing/2014/main" id="{7540C67D-F3DA-E961-91F3-E831FAB4D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115046" y="4753743"/>
            <a:ext cx="685429" cy="685429"/>
          </a:xfrm>
          <a:prstGeom prst="rect">
            <a:avLst/>
          </a:prstGeom>
        </p:spPr>
      </p:pic>
      <p:pic>
        <p:nvPicPr>
          <p:cNvPr id="10" name="Graphic 9" descr="Female Profile with solid fill">
            <a:extLst>
              <a:ext uri="{FF2B5EF4-FFF2-40B4-BE49-F238E27FC236}">
                <a16:creationId xmlns:a16="http://schemas.microsoft.com/office/drawing/2014/main" id="{18C43040-DC6F-5E33-9F02-986675A1D2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353416" y="3094414"/>
            <a:ext cx="669172" cy="669172"/>
          </a:xfrm>
          <a:prstGeom prst="rect">
            <a:avLst/>
          </a:prstGeom>
        </p:spPr>
      </p:pic>
      <p:pic>
        <p:nvPicPr>
          <p:cNvPr id="15" name="Graphic 14" descr="Female Profile with solid fill">
            <a:extLst>
              <a:ext uri="{FF2B5EF4-FFF2-40B4-BE49-F238E27FC236}">
                <a16:creationId xmlns:a16="http://schemas.microsoft.com/office/drawing/2014/main" id="{34D1A24F-E72C-47AD-7498-10446361CC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254252" y="4065960"/>
            <a:ext cx="669172" cy="669172"/>
          </a:xfrm>
          <a:prstGeom prst="rect">
            <a:avLst/>
          </a:prstGeom>
        </p:spPr>
      </p:pic>
      <p:pic>
        <p:nvPicPr>
          <p:cNvPr id="17" name="Graphic 16" descr="Female Profile with solid fill">
            <a:extLst>
              <a:ext uri="{FF2B5EF4-FFF2-40B4-BE49-F238E27FC236}">
                <a16:creationId xmlns:a16="http://schemas.microsoft.com/office/drawing/2014/main" id="{92FD0B60-5291-3BC6-B4A3-7FE0E7A63E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396522" y="4697813"/>
            <a:ext cx="669172" cy="669172"/>
          </a:xfrm>
          <a:prstGeom prst="rect">
            <a:avLst/>
          </a:prstGeom>
        </p:spPr>
      </p:pic>
      <p:pic>
        <p:nvPicPr>
          <p:cNvPr id="14" name="Graphic 13" descr="Male profile with solid fill">
            <a:extLst>
              <a:ext uri="{FF2B5EF4-FFF2-40B4-BE49-F238E27FC236}">
                <a16:creationId xmlns:a16="http://schemas.microsoft.com/office/drawing/2014/main" id="{B1106D80-88FC-8820-FD31-A3F8C560E4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176643" y="4805546"/>
            <a:ext cx="685429" cy="685429"/>
          </a:xfrm>
          <a:prstGeom prst="rect">
            <a:avLst/>
          </a:prstGeom>
        </p:spPr>
      </p:pic>
      <p:pic>
        <p:nvPicPr>
          <p:cNvPr id="19" name="Graphic 18" descr="Male profile with solid fill">
            <a:extLst>
              <a:ext uri="{FF2B5EF4-FFF2-40B4-BE49-F238E27FC236}">
                <a16:creationId xmlns:a16="http://schemas.microsoft.com/office/drawing/2014/main" id="{2977A1E2-11CE-DB98-C1AA-116E701956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595844" y="2885236"/>
            <a:ext cx="685429" cy="685429"/>
          </a:xfrm>
          <a:prstGeom prst="rect">
            <a:avLst/>
          </a:prstGeom>
        </p:spPr>
      </p:pic>
      <p:sp>
        <p:nvSpPr>
          <p:cNvPr id="20" name="Rectangle: Rounded Corners 19">
            <a:extLst>
              <a:ext uri="{FF2B5EF4-FFF2-40B4-BE49-F238E27FC236}">
                <a16:creationId xmlns:a16="http://schemas.microsoft.com/office/drawing/2014/main" id="{8E649114-5AFB-4044-FB18-ECEB52491C0A}"/>
              </a:ext>
            </a:extLst>
          </p:cNvPr>
          <p:cNvSpPr/>
          <p:nvPr/>
        </p:nvSpPr>
        <p:spPr>
          <a:xfrm>
            <a:off x="5906902" y="2788920"/>
            <a:ext cx="3496873" cy="2938549"/>
          </a:xfrm>
          <a:prstGeom prst="round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solidFill>
                <a:schemeClr val="tx1"/>
              </a:solidFill>
              <a:effectLst/>
              <a:ea typeface="Calibri" panose="020F0502020204030204" pitchFamily="34"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5DA9A90C-C8F9-AC42-3344-2E190DD83A2C}"/>
              </a:ext>
            </a:extLst>
          </p:cNvPr>
          <p:cNvCxnSpPr>
            <a:cxnSpLocks/>
            <a:stCxn id="7" idx="1"/>
          </p:cNvCxnSpPr>
          <p:nvPr/>
        </p:nvCxnSpPr>
        <p:spPr>
          <a:xfrm>
            <a:off x="4147798" y="3956691"/>
            <a:ext cx="160460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Female Profile with solid fill">
            <a:extLst>
              <a:ext uri="{FF2B5EF4-FFF2-40B4-BE49-F238E27FC236}">
                <a16:creationId xmlns:a16="http://schemas.microsoft.com/office/drawing/2014/main" id="{232ECBAF-C9AD-FBE7-EABA-3A618E0F43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568240" y="3734181"/>
            <a:ext cx="669172" cy="669172"/>
          </a:xfrm>
          <a:prstGeom prst="rect">
            <a:avLst/>
          </a:prstGeom>
        </p:spPr>
      </p:pic>
      <p:grpSp>
        <p:nvGrpSpPr>
          <p:cNvPr id="11" name="Group 10">
            <a:extLst>
              <a:ext uri="{FF2B5EF4-FFF2-40B4-BE49-F238E27FC236}">
                <a16:creationId xmlns:a16="http://schemas.microsoft.com/office/drawing/2014/main" id="{5A9FF025-A27F-1FC1-5791-674ABBCFC8ED}"/>
              </a:ext>
            </a:extLst>
          </p:cNvPr>
          <p:cNvGrpSpPr/>
          <p:nvPr/>
        </p:nvGrpSpPr>
        <p:grpSpPr>
          <a:xfrm>
            <a:off x="1008619" y="5942547"/>
            <a:ext cx="9597197" cy="772415"/>
            <a:chOff x="0" y="3044403"/>
            <a:chExt cx="9597197" cy="1389960"/>
          </a:xfrm>
        </p:grpSpPr>
        <p:sp>
          <p:nvSpPr>
            <p:cNvPr id="12" name="Rectangle: Rounded Corners 11">
              <a:extLst>
                <a:ext uri="{FF2B5EF4-FFF2-40B4-BE49-F238E27FC236}">
                  <a16:creationId xmlns:a16="http://schemas.microsoft.com/office/drawing/2014/main" id="{44ED10DD-35E1-A28A-D8FB-1E5D50AE0D2C}"/>
                </a:ext>
              </a:extLst>
            </p:cNvPr>
            <p:cNvSpPr/>
            <p:nvPr/>
          </p:nvSpPr>
          <p:spPr>
            <a:xfrm>
              <a:off x="0" y="3044403"/>
              <a:ext cx="9597197" cy="13899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4A7DF87C-82D0-B5DE-B751-934384881F84}"/>
                </a:ext>
              </a:extLst>
            </p:cNvPr>
            <p:cNvSpPr txBox="1"/>
            <p:nvPr/>
          </p:nvSpPr>
          <p:spPr>
            <a:xfrm>
              <a:off x="67852" y="3112255"/>
              <a:ext cx="9461493" cy="12542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2800" kern="1200" dirty="0"/>
                <a:t>Connectio</a:t>
              </a:r>
              <a:r>
                <a:rPr lang="en-GB" sz="2800" dirty="0"/>
                <a:t>ns between family members and other groups, organisations, or campaigns</a:t>
              </a:r>
              <a:endParaRPr lang="en-US" sz="2800" kern="1200" dirty="0"/>
            </a:p>
          </p:txBody>
        </p:sp>
      </p:grpSp>
      <p:pic>
        <p:nvPicPr>
          <p:cNvPr id="16" name="Picture 15" descr="A logo for a family&#10;&#10;Description automatically generated with low confidence">
            <a:extLst>
              <a:ext uri="{FF2B5EF4-FFF2-40B4-BE49-F238E27FC236}">
                <a16:creationId xmlns:a16="http://schemas.microsoft.com/office/drawing/2014/main" id="{A11CC948-8F99-B6B0-01CB-993C0BB121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9028" y="180744"/>
            <a:ext cx="2197183" cy="900000"/>
          </a:xfrm>
          <a:prstGeom prst="rect">
            <a:avLst/>
          </a:prstGeom>
        </p:spPr>
      </p:pic>
    </p:spTree>
    <p:extLst>
      <p:ext uri="{BB962C8B-B14F-4D97-AF65-F5344CB8AC3E}">
        <p14:creationId xmlns:p14="http://schemas.microsoft.com/office/powerpoint/2010/main" val="5914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5889E8A-4C82-BE7E-4AB4-258147D4619A}"/>
              </a:ext>
            </a:extLst>
          </p:cNvPr>
          <p:cNvSpPr/>
          <p:nvPr/>
        </p:nvSpPr>
        <p:spPr>
          <a:xfrm>
            <a:off x="1557253" y="598518"/>
            <a:ext cx="2399607" cy="748146"/>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effectLst/>
                <a:ea typeface="Calibri" panose="020F0502020204030204" pitchFamily="34" charset="0"/>
                <a:cs typeface="Times New Roman" panose="02020603050405020304" pitchFamily="18" charset="0"/>
              </a:rPr>
              <a:t>My Family, My Rights</a:t>
            </a:r>
          </a:p>
        </p:txBody>
      </p:sp>
      <p:cxnSp>
        <p:nvCxnSpPr>
          <p:cNvPr id="3" name="Straight Arrow Connector 2">
            <a:extLst>
              <a:ext uri="{FF2B5EF4-FFF2-40B4-BE49-F238E27FC236}">
                <a16:creationId xmlns:a16="http://schemas.microsoft.com/office/drawing/2014/main" id="{44DA562E-321F-3EE3-AC74-2E3B763FD442}"/>
              </a:ext>
            </a:extLst>
          </p:cNvPr>
          <p:cNvCxnSpPr>
            <a:cxnSpLocks/>
          </p:cNvCxnSpPr>
          <p:nvPr/>
        </p:nvCxnSpPr>
        <p:spPr>
          <a:xfrm>
            <a:off x="2757056" y="1512918"/>
            <a:ext cx="0" cy="9476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ABD4183-24B5-C2AF-2CAD-671AAB21B4DF}"/>
              </a:ext>
            </a:extLst>
          </p:cNvPr>
          <p:cNvSpPr/>
          <p:nvPr/>
        </p:nvSpPr>
        <p:spPr>
          <a:xfrm>
            <a:off x="1008619" y="2788921"/>
            <a:ext cx="3496873" cy="2938549"/>
          </a:xfrm>
          <a:prstGeom prst="round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solidFill>
                <a:schemeClr val="tx1"/>
              </a:solidFill>
              <a:effectLst/>
              <a:ea typeface="Calibri" panose="020F0502020204030204" pitchFamily="34" charset="0"/>
              <a:cs typeface="Times New Roman" panose="02020603050405020304" pitchFamily="18" charset="0"/>
            </a:endParaRPr>
          </a:p>
        </p:txBody>
      </p:sp>
      <p:pic>
        <p:nvPicPr>
          <p:cNvPr id="5" name="Graphic 4" descr="Male profile with solid fill">
            <a:extLst>
              <a:ext uri="{FF2B5EF4-FFF2-40B4-BE49-F238E27FC236}">
                <a16:creationId xmlns:a16="http://schemas.microsoft.com/office/drawing/2014/main" id="{8B712718-FB60-1BF4-95BE-888E198EAC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356677" y="3572766"/>
            <a:ext cx="685429" cy="685429"/>
          </a:xfrm>
          <a:prstGeom prst="rect">
            <a:avLst/>
          </a:prstGeom>
        </p:spPr>
      </p:pic>
      <p:pic>
        <p:nvPicPr>
          <p:cNvPr id="6" name="Graphic 5" descr="Female Profile with solid fill">
            <a:extLst>
              <a:ext uri="{FF2B5EF4-FFF2-40B4-BE49-F238E27FC236}">
                <a16:creationId xmlns:a16="http://schemas.microsoft.com/office/drawing/2014/main" id="{0233F380-FC1C-8427-E9BC-8E4F510D1D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451761" y="3027913"/>
            <a:ext cx="669172" cy="669172"/>
          </a:xfrm>
          <a:prstGeom prst="rect">
            <a:avLst/>
          </a:prstGeom>
        </p:spPr>
      </p:pic>
      <p:pic>
        <p:nvPicPr>
          <p:cNvPr id="7" name="Graphic 6" descr="Female Profile with solid fill">
            <a:extLst>
              <a:ext uri="{FF2B5EF4-FFF2-40B4-BE49-F238E27FC236}">
                <a16:creationId xmlns:a16="http://schemas.microsoft.com/office/drawing/2014/main" id="{49791472-B0F7-B5F1-27DB-BC81EDADB4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478626" y="3622105"/>
            <a:ext cx="669172" cy="669172"/>
          </a:xfrm>
          <a:prstGeom prst="rect">
            <a:avLst/>
          </a:prstGeom>
        </p:spPr>
      </p:pic>
      <p:pic>
        <p:nvPicPr>
          <p:cNvPr id="8" name="Graphic 7" descr="Female Profile with solid fill">
            <a:extLst>
              <a:ext uri="{FF2B5EF4-FFF2-40B4-BE49-F238E27FC236}">
                <a16:creationId xmlns:a16="http://schemas.microsoft.com/office/drawing/2014/main" id="{1999714A-CEC2-148D-7D41-C3C8EA1D3F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740858" y="4775332"/>
            <a:ext cx="669172" cy="669172"/>
          </a:xfrm>
          <a:prstGeom prst="rect">
            <a:avLst/>
          </a:prstGeom>
        </p:spPr>
      </p:pic>
      <p:pic>
        <p:nvPicPr>
          <p:cNvPr id="9" name="Graphic 8" descr="Male profile with solid fill">
            <a:extLst>
              <a:ext uri="{FF2B5EF4-FFF2-40B4-BE49-F238E27FC236}">
                <a16:creationId xmlns:a16="http://schemas.microsoft.com/office/drawing/2014/main" id="{7540C67D-F3DA-E961-91F3-E831FAB4D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115046" y="4753743"/>
            <a:ext cx="685429" cy="685429"/>
          </a:xfrm>
          <a:prstGeom prst="rect">
            <a:avLst/>
          </a:prstGeom>
        </p:spPr>
      </p:pic>
      <p:cxnSp>
        <p:nvCxnSpPr>
          <p:cNvPr id="13" name="Straight Connector 12">
            <a:extLst>
              <a:ext uri="{FF2B5EF4-FFF2-40B4-BE49-F238E27FC236}">
                <a16:creationId xmlns:a16="http://schemas.microsoft.com/office/drawing/2014/main" id="{95C62E0E-D39C-9740-9EF2-B35C73996C7D}"/>
              </a:ext>
            </a:extLst>
          </p:cNvPr>
          <p:cNvCxnSpPr>
            <a:cxnSpLocks/>
            <a:stCxn id="7" idx="1"/>
            <a:endCxn id="12" idx="1"/>
          </p:cNvCxnSpPr>
          <p:nvPr/>
        </p:nvCxnSpPr>
        <p:spPr>
          <a:xfrm>
            <a:off x="4147798" y="3956691"/>
            <a:ext cx="203582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Graphic 11" descr="Hospital with solid fill">
            <a:extLst>
              <a:ext uri="{FF2B5EF4-FFF2-40B4-BE49-F238E27FC236}">
                <a16:creationId xmlns:a16="http://schemas.microsoft.com/office/drawing/2014/main" id="{E63F5192-A32D-2AA0-9215-83D55DAA56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3620" y="3499491"/>
            <a:ext cx="914400" cy="914400"/>
          </a:xfrm>
          <a:prstGeom prst="rect">
            <a:avLst/>
          </a:prstGeom>
        </p:spPr>
      </p:pic>
      <p:grpSp>
        <p:nvGrpSpPr>
          <p:cNvPr id="10" name="Group 9">
            <a:extLst>
              <a:ext uri="{FF2B5EF4-FFF2-40B4-BE49-F238E27FC236}">
                <a16:creationId xmlns:a16="http://schemas.microsoft.com/office/drawing/2014/main" id="{E919DD3D-1894-D010-9EAB-463339157650}"/>
              </a:ext>
            </a:extLst>
          </p:cNvPr>
          <p:cNvGrpSpPr/>
          <p:nvPr/>
        </p:nvGrpSpPr>
        <p:grpSpPr>
          <a:xfrm>
            <a:off x="1008619" y="5943103"/>
            <a:ext cx="9597197" cy="772415"/>
            <a:chOff x="0" y="3044403"/>
            <a:chExt cx="9597197" cy="1389960"/>
          </a:xfrm>
        </p:grpSpPr>
        <p:sp>
          <p:nvSpPr>
            <p:cNvPr id="11" name="Rectangle: Rounded Corners 10">
              <a:extLst>
                <a:ext uri="{FF2B5EF4-FFF2-40B4-BE49-F238E27FC236}">
                  <a16:creationId xmlns:a16="http://schemas.microsoft.com/office/drawing/2014/main" id="{1EAF917F-14D3-A1A1-21E4-D4D960E7C249}"/>
                </a:ext>
              </a:extLst>
            </p:cNvPr>
            <p:cNvSpPr/>
            <p:nvPr/>
          </p:nvSpPr>
          <p:spPr>
            <a:xfrm>
              <a:off x="0" y="3044403"/>
              <a:ext cx="9597197" cy="13899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7366F1B7-945A-1882-0329-8BA197A0A4B3}"/>
                </a:ext>
              </a:extLst>
            </p:cNvPr>
            <p:cNvSpPr txBox="1"/>
            <p:nvPr/>
          </p:nvSpPr>
          <p:spPr>
            <a:xfrm>
              <a:off x="67852" y="3112255"/>
              <a:ext cx="9461493" cy="12542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2800" kern="1200" dirty="0"/>
                <a:t>Connectio</a:t>
              </a:r>
              <a:r>
                <a:rPr lang="en-GB" sz="2800" dirty="0"/>
                <a:t>ns between family members and services</a:t>
              </a:r>
              <a:endParaRPr lang="en-US" sz="2800" kern="1200" dirty="0"/>
            </a:p>
          </p:txBody>
        </p:sp>
      </p:grpSp>
      <p:pic>
        <p:nvPicPr>
          <p:cNvPr id="16" name="Picture 15" descr="A logo for a family&#10;&#10;Description automatically generated with low confidence">
            <a:extLst>
              <a:ext uri="{FF2B5EF4-FFF2-40B4-BE49-F238E27FC236}">
                <a16:creationId xmlns:a16="http://schemas.microsoft.com/office/drawing/2014/main" id="{0B0FF150-971C-0616-6502-508CB19AF3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99677" y="180188"/>
            <a:ext cx="2197183" cy="900000"/>
          </a:xfrm>
          <a:prstGeom prst="rect">
            <a:avLst/>
          </a:prstGeom>
        </p:spPr>
      </p:pic>
    </p:spTree>
    <p:extLst>
      <p:ext uri="{BB962C8B-B14F-4D97-AF65-F5344CB8AC3E}">
        <p14:creationId xmlns:p14="http://schemas.microsoft.com/office/powerpoint/2010/main" val="281582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clipart, art, design, illustration&#10;&#10;Description automatically generated">
            <a:extLst>
              <a:ext uri="{FF2B5EF4-FFF2-40B4-BE49-F238E27FC236}">
                <a16:creationId xmlns:a16="http://schemas.microsoft.com/office/drawing/2014/main" id="{2FB01567-67E1-8870-76C1-B163FB4216F6}"/>
              </a:ext>
            </a:extLst>
          </p:cNvPr>
          <p:cNvPicPr>
            <a:picLocks noChangeAspect="1"/>
          </p:cNvPicPr>
          <p:nvPr/>
        </p:nvPicPr>
        <p:blipFill rotWithShape="1">
          <a:blip r:embed="rId3">
            <a:extLst>
              <a:ext uri="{28A0092B-C50C-407E-A947-70E740481C1C}">
                <a14:useLocalDpi xmlns:a14="http://schemas.microsoft.com/office/drawing/2010/main" val="0"/>
              </a:ext>
            </a:extLst>
          </a:blip>
          <a:srcRect l="-2155" t="-1642" r="2155" b="3880"/>
          <a:stretch/>
        </p:blipFill>
        <p:spPr>
          <a:xfrm>
            <a:off x="7399079" y="520489"/>
            <a:ext cx="3819642" cy="5596890"/>
          </a:xfrm>
          <a:prstGeom prst="rect">
            <a:avLst/>
          </a:prstGeom>
        </p:spPr>
      </p:pic>
      <p:grpSp>
        <p:nvGrpSpPr>
          <p:cNvPr id="6" name="Group 5">
            <a:extLst>
              <a:ext uri="{FF2B5EF4-FFF2-40B4-BE49-F238E27FC236}">
                <a16:creationId xmlns:a16="http://schemas.microsoft.com/office/drawing/2014/main" id="{1C24284B-1CF2-2564-47CB-FABC9447C051}"/>
              </a:ext>
            </a:extLst>
          </p:cNvPr>
          <p:cNvGrpSpPr/>
          <p:nvPr/>
        </p:nvGrpSpPr>
        <p:grpSpPr>
          <a:xfrm>
            <a:off x="757226" y="1803156"/>
            <a:ext cx="6361640" cy="887998"/>
            <a:chOff x="0" y="3044403"/>
            <a:chExt cx="9793358" cy="1409836"/>
          </a:xfrm>
        </p:grpSpPr>
        <p:sp>
          <p:nvSpPr>
            <p:cNvPr id="7" name="Rectangle: Rounded Corners 6">
              <a:extLst>
                <a:ext uri="{FF2B5EF4-FFF2-40B4-BE49-F238E27FC236}">
                  <a16:creationId xmlns:a16="http://schemas.microsoft.com/office/drawing/2014/main" id="{D1398877-13F7-ACB2-BEA8-DABA6539EDA7}"/>
                </a:ext>
              </a:extLst>
            </p:cNvPr>
            <p:cNvSpPr/>
            <p:nvPr/>
          </p:nvSpPr>
          <p:spPr>
            <a:xfrm>
              <a:off x="0" y="3044403"/>
              <a:ext cx="9597197" cy="13899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D0DAF127-7F9E-62A1-4289-86EE9E6E124D}"/>
                </a:ext>
              </a:extLst>
            </p:cNvPr>
            <p:cNvSpPr txBox="1"/>
            <p:nvPr/>
          </p:nvSpPr>
          <p:spPr>
            <a:xfrm>
              <a:off x="331866" y="3199982"/>
              <a:ext cx="9461492" cy="1254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2800" dirty="0"/>
                <a:t>Why we developed a rights-based course</a:t>
              </a:r>
              <a:endParaRPr lang="en-US" sz="2800" kern="1200" dirty="0"/>
            </a:p>
          </p:txBody>
        </p:sp>
      </p:grpSp>
      <p:grpSp>
        <p:nvGrpSpPr>
          <p:cNvPr id="9" name="Group 8">
            <a:extLst>
              <a:ext uri="{FF2B5EF4-FFF2-40B4-BE49-F238E27FC236}">
                <a16:creationId xmlns:a16="http://schemas.microsoft.com/office/drawing/2014/main" id="{8CE43B42-087B-0242-74AA-B6A674CD3B28}"/>
              </a:ext>
            </a:extLst>
          </p:cNvPr>
          <p:cNvGrpSpPr/>
          <p:nvPr/>
        </p:nvGrpSpPr>
        <p:grpSpPr>
          <a:xfrm>
            <a:off x="708626" y="3301847"/>
            <a:ext cx="6361640" cy="887998"/>
            <a:chOff x="0" y="3044403"/>
            <a:chExt cx="9793358" cy="1409836"/>
          </a:xfrm>
        </p:grpSpPr>
        <p:sp>
          <p:nvSpPr>
            <p:cNvPr id="10" name="Rectangle: Rounded Corners 9">
              <a:extLst>
                <a:ext uri="{FF2B5EF4-FFF2-40B4-BE49-F238E27FC236}">
                  <a16:creationId xmlns:a16="http://schemas.microsoft.com/office/drawing/2014/main" id="{E77D4123-F8BD-5FFF-F588-27A664D2BF2C}"/>
                </a:ext>
              </a:extLst>
            </p:cNvPr>
            <p:cNvSpPr/>
            <p:nvPr/>
          </p:nvSpPr>
          <p:spPr>
            <a:xfrm>
              <a:off x="0" y="3044403"/>
              <a:ext cx="9597197" cy="13899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B1D2ACC7-EB69-F593-B881-247E2793710B}"/>
                </a:ext>
              </a:extLst>
            </p:cNvPr>
            <p:cNvSpPr txBox="1"/>
            <p:nvPr/>
          </p:nvSpPr>
          <p:spPr>
            <a:xfrm>
              <a:off x="331866" y="3199982"/>
              <a:ext cx="9461492" cy="1254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2800" dirty="0"/>
                <a:t>How we developed a rights-based course</a:t>
              </a:r>
              <a:endParaRPr lang="en-US" sz="2800" kern="1200" dirty="0"/>
            </a:p>
          </p:txBody>
        </p:sp>
      </p:grpSp>
      <p:grpSp>
        <p:nvGrpSpPr>
          <p:cNvPr id="12" name="Group 11">
            <a:extLst>
              <a:ext uri="{FF2B5EF4-FFF2-40B4-BE49-F238E27FC236}">
                <a16:creationId xmlns:a16="http://schemas.microsoft.com/office/drawing/2014/main" id="{EDB0A054-2716-1301-40DE-9CC071412671}"/>
              </a:ext>
            </a:extLst>
          </p:cNvPr>
          <p:cNvGrpSpPr/>
          <p:nvPr/>
        </p:nvGrpSpPr>
        <p:grpSpPr>
          <a:xfrm>
            <a:off x="708626" y="4691328"/>
            <a:ext cx="6361640" cy="887998"/>
            <a:chOff x="0" y="3044403"/>
            <a:chExt cx="9793358" cy="1409836"/>
          </a:xfrm>
        </p:grpSpPr>
        <p:sp>
          <p:nvSpPr>
            <p:cNvPr id="13" name="Rectangle: Rounded Corners 12">
              <a:extLst>
                <a:ext uri="{FF2B5EF4-FFF2-40B4-BE49-F238E27FC236}">
                  <a16:creationId xmlns:a16="http://schemas.microsoft.com/office/drawing/2014/main" id="{6F7048CD-59AD-47F0-26F0-EC00722ED376}"/>
                </a:ext>
              </a:extLst>
            </p:cNvPr>
            <p:cNvSpPr/>
            <p:nvPr/>
          </p:nvSpPr>
          <p:spPr>
            <a:xfrm>
              <a:off x="0" y="3044403"/>
              <a:ext cx="9597197" cy="13899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582F8417-9161-25CC-5B41-35A871DF85BB}"/>
                </a:ext>
              </a:extLst>
            </p:cNvPr>
            <p:cNvSpPr txBox="1"/>
            <p:nvPr/>
          </p:nvSpPr>
          <p:spPr>
            <a:xfrm>
              <a:off x="331866" y="3199982"/>
              <a:ext cx="9461492" cy="1254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2800" dirty="0"/>
                <a:t>The impact of a right-based course</a:t>
              </a:r>
              <a:endParaRPr lang="en-US" sz="2800" kern="1200" dirty="0"/>
            </a:p>
          </p:txBody>
        </p:sp>
      </p:grpSp>
      <p:sp>
        <p:nvSpPr>
          <p:cNvPr id="15" name="Title 1">
            <a:extLst>
              <a:ext uri="{FF2B5EF4-FFF2-40B4-BE49-F238E27FC236}">
                <a16:creationId xmlns:a16="http://schemas.microsoft.com/office/drawing/2014/main" id="{52C6D7F1-171E-8D59-9ABB-B0A338AE16FE}"/>
              </a:ext>
            </a:extLst>
          </p:cNvPr>
          <p:cNvSpPr txBox="1">
            <a:spLocks/>
          </p:cNvSpPr>
          <p:nvPr/>
        </p:nvSpPr>
        <p:spPr>
          <a:xfrm>
            <a:off x="274394" y="649796"/>
            <a:ext cx="5506292" cy="933450"/>
          </a:xfrm>
          <a:prstGeom prst="rect">
            <a:avLst/>
          </a:prstGeom>
        </p:spPr>
        <p:txBody>
          <a:bodyPr>
            <a:norm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dirty="0">
                <a:solidFill>
                  <a:schemeClr val="tx1"/>
                </a:solidFill>
              </a:rPr>
              <a:t>In summary…</a:t>
            </a:r>
          </a:p>
        </p:txBody>
      </p:sp>
      <p:pic>
        <p:nvPicPr>
          <p:cNvPr id="16" name="Picture 15" descr="A logo for a family&#10;&#10;Description automatically generated with low confidence">
            <a:extLst>
              <a:ext uri="{FF2B5EF4-FFF2-40B4-BE49-F238E27FC236}">
                <a16:creationId xmlns:a16="http://schemas.microsoft.com/office/drawing/2014/main" id="{96BDCE3A-AE10-C705-4605-A6E3AD02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74" y="5810501"/>
            <a:ext cx="2197183" cy="900000"/>
          </a:xfrm>
          <a:prstGeom prst="rect">
            <a:avLst/>
          </a:prstGeom>
        </p:spPr>
      </p:pic>
    </p:spTree>
    <p:extLst>
      <p:ext uri="{BB962C8B-B14F-4D97-AF65-F5344CB8AC3E}">
        <p14:creationId xmlns:p14="http://schemas.microsoft.com/office/powerpoint/2010/main" val="256705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840" y="413792"/>
            <a:ext cx="8229600" cy="1143000"/>
          </a:xfrm>
        </p:spPr>
        <p:txBody>
          <a:bodyPr>
            <a:normAutofit/>
          </a:bodyPr>
          <a:lstStyle/>
          <a:p>
            <a:r>
              <a:rPr lang="en-GB" sz="3200" dirty="0">
                <a:latin typeface="Arial" panose="020B0604020202020204" pitchFamily="34" charset="0"/>
                <a:cs typeface="Arial" panose="020B0604020202020204" pitchFamily="34" charset="0"/>
              </a:rPr>
              <a:t> </a:t>
            </a:r>
          </a:p>
        </p:txBody>
      </p:sp>
      <p:sp>
        <p:nvSpPr>
          <p:cNvPr id="7" name="Content Placeholder 2"/>
          <p:cNvSpPr>
            <a:spLocks noGrp="1"/>
          </p:cNvSpPr>
          <p:nvPr>
            <p:ph sz="half" idx="1"/>
          </p:nvPr>
        </p:nvSpPr>
        <p:spPr>
          <a:xfrm>
            <a:off x="838200" y="2090833"/>
            <a:ext cx="10515600" cy="4351338"/>
          </a:xfrm>
        </p:spPr>
        <p:txBody>
          <a:bodyPr>
            <a:normAutofit/>
          </a:bodyPr>
          <a:lstStyle/>
          <a:p>
            <a:pPr marL="0" indent="0">
              <a:buNone/>
            </a:pPr>
            <a:r>
              <a:rPr lang="en-GB" b="1" dirty="0"/>
              <a:t> </a:t>
            </a:r>
          </a:p>
          <a:p>
            <a:pPr marL="0" indent="0">
              <a:buNone/>
            </a:pPr>
            <a:endParaRPr lang="en-GB" b="1" dirty="0"/>
          </a:p>
        </p:txBody>
      </p:sp>
      <p:sp>
        <p:nvSpPr>
          <p:cNvPr id="6" name="Title 1"/>
          <p:cNvSpPr txBox="1">
            <a:spLocks/>
          </p:cNvSpPr>
          <p:nvPr/>
        </p:nvSpPr>
        <p:spPr>
          <a:xfrm>
            <a:off x="443181" y="51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200" dirty="0">
                <a:latin typeface="+mn-lt"/>
                <a:cs typeface="Arial" panose="020B0604020202020204" pitchFamily="34" charset="0"/>
              </a:rPr>
              <a:t>Transformational rights for families </a:t>
            </a:r>
          </a:p>
          <a:p>
            <a:pPr>
              <a:lnSpc>
                <a:spcPct val="100000"/>
              </a:lnSpc>
            </a:pPr>
            <a:r>
              <a:rPr lang="en-GB" sz="3600" i="1" dirty="0">
                <a:latin typeface="+mn-lt"/>
                <a:cs typeface="Arial" panose="020B0604020202020204" pitchFamily="34" charset="0"/>
              </a:rPr>
              <a:t>(on paper anyway …)</a:t>
            </a:r>
          </a:p>
        </p:txBody>
      </p:sp>
      <p:pic>
        <p:nvPicPr>
          <p:cNvPr id="13" name="Picture 12"/>
          <p:cNvPicPr>
            <a:picLocks noChangeAspect="1"/>
          </p:cNvPicPr>
          <p:nvPr/>
        </p:nvPicPr>
        <p:blipFill rotWithShape="1">
          <a:blip r:embed="rId3"/>
          <a:srcRect l="11360" t="19068" r="31452" b="45064"/>
          <a:stretch/>
        </p:blipFill>
        <p:spPr bwMode="auto">
          <a:xfrm>
            <a:off x="603207" y="1278033"/>
            <a:ext cx="8005249" cy="2823557"/>
          </a:xfrm>
          <a:prstGeom prst="rect">
            <a:avLst/>
          </a:prstGeom>
          <a:ln>
            <a:noFill/>
          </a:ln>
          <a:extLst>
            <a:ext uri="{53640926-AAD7-44D8-BBD7-CCE9431645EC}">
              <a14:shadowObscured xmlns:a14="http://schemas.microsoft.com/office/drawing/2010/main"/>
            </a:ext>
          </a:extLst>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8804372" y="1033926"/>
            <a:ext cx="3306445" cy="1075055"/>
          </a:xfrm>
          <a:prstGeom prst="rect">
            <a:avLst/>
          </a:prstGeom>
          <a:noFill/>
          <a:ln>
            <a:noFill/>
          </a:ln>
        </p:spPr>
      </p:pic>
      <p:pic>
        <p:nvPicPr>
          <p:cNvPr id="3" name="Picture 2"/>
          <p:cNvPicPr>
            <a:picLocks noChangeAspect="1"/>
          </p:cNvPicPr>
          <p:nvPr/>
        </p:nvPicPr>
        <p:blipFill>
          <a:blip r:embed="rId5"/>
          <a:stretch>
            <a:fillRect/>
          </a:stretch>
        </p:blipFill>
        <p:spPr>
          <a:xfrm>
            <a:off x="9535890" y="2337911"/>
            <a:ext cx="1836000" cy="802333"/>
          </a:xfrm>
          <a:prstGeom prst="rect">
            <a:avLst/>
          </a:prstGeom>
        </p:spPr>
      </p:pic>
      <p:pic>
        <p:nvPicPr>
          <p:cNvPr id="16" name="Picture 15"/>
          <p:cNvPicPr>
            <a:picLocks noChangeAspect="1"/>
          </p:cNvPicPr>
          <p:nvPr/>
        </p:nvPicPr>
        <p:blipFill>
          <a:blip r:embed="rId6"/>
          <a:stretch>
            <a:fillRect/>
          </a:stretch>
        </p:blipFill>
        <p:spPr>
          <a:xfrm>
            <a:off x="9165710" y="3381433"/>
            <a:ext cx="2900830" cy="845893"/>
          </a:xfrm>
          <a:prstGeom prst="rect">
            <a:avLst/>
          </a:prstGeom>
        </p:spPr>
      </p:pic>
      <p:pic>
        <p:nvPicPr>
          <p:cNvPr id="17" name="Picture 16">
            <a:extLst>
              <a:ext uri="{FF2B5EF4-FFF2-40B4-BE49-F238E27FC236}">
                <a16:creationId xmlns:a16="http://schemas.microsoft.com/office/drawing/2014/main" id="{E9545C0E-B9F4-439F-894A-DB8EBD271A3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588793" y="6242922"/>
            <a:ext cx="477747" cy="477747"/>
          </a:xfrm>
          <a:prstGeom prst="rect">
            <a:avLst/>
          </a:prstGeom>
        </p:spPr>
      </p:pic>
      <p:sp>
        <p:nvSpPr>
          <p:cNvPr id="19" name="Rectangle 18">
            <a:extLst>
              <a:ext uri="{FF2B5EF4-FFF2-40B4-BE49-F238E27FC236}">
                <a16:creationId xmlns:a16="http://schemas.microsoft.com/office/drawing/2014/main" id="{1971767B-4669-4C1D-ABE2-054042989CDA}"/>
              </a:ext>
            </a:extLst>
          </p:cNvPr>
          <p:cNvSpPr/>
          <p:nvPr/>
        </p:nvSpPr>
        <p:spPr>
          <a:xfrm>
            <a:off x="9725911" y="6158629"/>
            <a:ext cx="1862882" cy="646331"/>
          </a:xfrm>
          <a:prstGeom prst="rect">
            <a:avLst/>
          </a:prstGeom>
          <a:solidFill>
            <a:schemeClr val="bg1"/>
          </a:solidFill>
        </p:spPr>
        <p:txBody>
          <a:bodyPr wrap="none">
            <a:spAutoFit/>
          </a:bodyPr>
          <a:lstStyle/>
          <a:p>
            <a:r>
              <a:rPr lang="en-GB" dirty="0">
                <a:solidFill>
                  <a:srgbClr val="7030A0"/>
                </a:solidFill>
              </a:rPr>
              <a:t>@ceosfad</a:t>
            </a:r>
          </a:p>
          <a:p>
            <a:r>
              <a:rPr lang="en-GB" dirty="0">
                <a:solidFill>
                  <a:srgbClr val="7030A0"/>
                </a:solidFill>
              </a:rPr>
              <a:t>@ScotFamADrugs</a:t>
            </a:r>
          </a:p>
        </p:txBody>
      </p:sp>
      <p:pic>
        <p:nvPicPr>
          <p:cNvPr id="9" name="Picture 8" descr="A logo for a family&#10;&#10;Description automatically generated with low confidence">
            <a:extLst>
              <a:ext uri="{FF2B5EF4-FFF2-40B4-BE49-F238E27FC236}">
                <a16:creationId xmlns:a16="http://schemas.microsoft.com/office/drawing/2014/main" id="{06872DC0-61F5-650E-A19B-174DCD3C7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460" y="5904960"/>
            <a:ext cx="2197183" cy="900000"/>
          </a:xfrm>
          <a:prstGeom prst="rect">
            <a:avLst/>
          </a:prstGeom>
        </p:spPr>
      </p:pic>
      <p:pic>
        <p:nvPicPr>
          <p:cNvPr id="10" name="Picture 9" descr="A picture containing heart, creativity&#10;&#10;Description automatically generated">
            <a:extLst>
              <a:ext uri="{FF2B5EF4-FFF2-40B4-BE49-F238E27FC236}">
                <a16:creationId xmlns:a16="http://schemas.microsoft.com/office/drawing/2014/main" id="{23BE759F-B95F-6540-4F17-E352DE83D3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7409" y="4256064"/>
            <a:ext cx="4130825" cy="2323589"/>
          </a:xfrm>
          <a:prstGeom prst="rect">
            <a:avLst/>
          </a:prstGeom>
        </p:spPr>
      </p:pic>
      <p:pic>
        <p:nvPicPr>
          <p:cNvPr id="18" name="Picture 17" descr="A picture containing text, screenshot, cartoon, design&#10;&#10;Description automatically generated">
            <a:extLst>
              <a:ext uri="{FF2B5EF4-FFF2-40B4-BE49-F238E27FC236}">
                <a16:creationId xmlns:a16="http://schemas.microsoft.com/office/drawing/2014/main" id="{9143E94B-8B2C-7574-37AA-A19314982824}"/>
              </a:ext>
            </a:extLst>
          </p:cNvPr>
          <p:cNvPicPr>
            <a:picLocks noChangeAspect="1"/>
          </p:cNvPicPr>
          <p:nvPr/>
        </p:nvPicPr>
        <p:blipFill rotWithShape="1">
          <a:blip r:embed="rId10">
            <a:extLst>
              <a:ext uri="{28A0092B-C50C-407E-A947-70E740481C1C}">
                <a14:useLocalDpi xmlns:a14="http://schemas.microsoft.com/office/drawing/2010/main" val="0"/>
              </a:ext>
            </a:extLst>
          </a:blip>
          <a:srcRect l="3136" r="55885"/>
          <a:stretch/>
        </p:blipFill>
        <p:spPr>
          <a:xfrm>
            <a:off x="7044918" y="4120767"/>
            <a:ext cx="1894108" cy="2599902"/>
          </a:xfrm>
          <a:prstGeom prst="rect">
            <a:avLst/>
          </a:prstGeom>
        </p:spPr>
      </p:pic>
    </p:spTree>
    <p:extLst>
      <p:ext uri="{BB962C8B-B14F-4D97-AF65-F5344CB8AC3E}">
        <p14:creationId xmlns:p14="http://schemas.microsoft.com/office/powerpoint/2010/main" val="136471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D07E-A370-86EC-FEC0-072865F1013A}"/>
              </a:ext>
            </a:extLst>
          </p:cNvPr>
          <p:cNvSpPr>
            <a:spLocks noGrp="1"/>
          </p:cNvSpPr>
          <p:nvPr>
            <p:ph type="title"/>
          </p:nvPr>
        </p:nvSpPr>
        <p:spPr>
          <a:xfrm>
            <a:off x="677334" y="385313"/>
            <a:ext cx="8596668" cy="1320800"/>
          </a:xfrm>
        </p:spPr>
        <p:txBody>
          <a:bodyPr>
            <a:noAutofit/>
          </a:bodyPr>
          <a:lstStyle/>
          <a:p>
            <a:pPr>
              <a:lnSpc>
                <a:spcPct val="90000"/>
              </a:lnSpc>
            </a:pPr>
            <a:r>
              <a:rPr lang="en-GB" b="1" dirty="0">
                <a:solidFill>
                  <a:schemeClr val="tx1"/>
                </a:solidFill>
              </a:rPr>
              <a:t>Families’ experiences</a:t>
            </a:r>
            <a:br>
              <a:rPr lang="en-GB" b="1" dirty="0"/>
            </a:br>
            <a:br>
              <a:rPr lang="en-GB" b="1" dirty="0"/>
            </a:br>
            <a:endParaRPr lang="en-GB" b="1" dirty="0"/>
          </a:p>
        </p:txBody>
      </p:sp>
      <p:grpSp>
        <p:nvGrpSpPr>
          <p:cNvPr id="3" name="Group 2">
            <a:extLst>
              <a:ext uri="{FF2B5EF4-FFF2-40B4-BE49-F238E27FC236}">
                <a16:creationId xmlns:a16="http://schemas.microsoft.com/office/drawing/2014/main" id="{190138F5-14F5-5F38-FF4C-32F7514584A4}"/>
              </a:ext>
            </a:extLst>
          </p:cNvPr>
          <p:cNvGrpSpPr/>
          <p:nvPr/>
        </p:nvGrpSpPr>
        <p:grpSpPr>
          <a:xfrm>
            <a:off x="716671" y="1194020"/>
            <a:ext cx="9597197" cy="524173"/>
            <a:chOff x="0" y="431343"/>
            <a:chExt cx="9597197" cy="655200"/>
          </a:xfrm>
        </p:grpSpPr>
        <p:sp>
          <p:nvSpPr>
            <p:cNvPr id="4" name="Rectangle: Rounded Corners 3">
              <a:extLst>
                <a:ext uri="{FF2B5EF4-FFF2-40B4-BE49-F238E27FC236}">
                  <a16:creationId xmlns:a16="http://schemas.microsoft.com/office/drawing/2014/main" id="{4376112E-A394-E190-80F8-A84E40F32B20}"/>
                </a:ext>
              </a:extLst>
            </p:cNvPr>
            <p:cNvSpPr/>
            <p:nvPr/>
          </p:nvSpPr>
          <p:spPr>
            <a:xfrm>
              <a:off x="0" y="431343"/>
              <a:ext cx="9597197" cy="6552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5E57F159-68BF-1CB7-A20B-F30C339C96E3}"/>
                </a:ext>
              </a:extLst>
            </p:cNvPr>
            <p:cNvSpPr txBox="1"/>
            <p:nvPr/>
          </p:nvSpPr>
          <p:spPr>
            <a:xfrm>
              <a:off x="31984" y="463327"/>
              <a:ext cx="9533229" cy="59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Barriers to physical or informational access</a:t>
              </a:r>
              <a:endParaRPr lang="en-US" sz="2800" kern="1200" dirty="0"/>
            </a:p>
          </p:txBody>
        </p:sp>
      </p:grpSp>
      <p:grpSp>
        <p:nvGrpSpPr>
          <p:cNvPr id="7" name="Group 6">
            <a:extLst>
              <a:ext uri="{FF2B5EF4-FFF2-40B4-BE49-F238E27FC236}">
                <a16:creationId xmlns:a16="http://schemas.microsoft.com/office/drawing/2014/main" id="{5851E4C9-F40E-C39C-5FB6-CBABFBE1E0F8}"/>
              </a:ext>
            </a:extLst>
          </p:cNvPr>
          <p:cNvGrpSpPr/>
          <p:nvPr/>
        </p:nvGrpSpPr>
        <p:grpSpPr>
          <a:xfrm>
            <a:off x="716670" y="3166913"/>
            <a:ext cx="9597197" cy="524173"/>
            <a:chOff x="0" y="1358703"/>
            <a:chExt cx="9597197" cy="655200"/>
          </a:xfrm>
        </p:grpSpPr>
        <p:sp>
          <p:nvSpPr>
            <p:cNvPr id="8" name="Rectangle: Rounded Corners 7">
              <a:extLst>
                <a:ext uri="{FF2B5EF4-FFF2-40B4-BE49-F238E27FC236}">
                  <a16:creationId xmlns:a16="http://schemas.microsoft.com/office/drawing/2014/main" id="{74A31796-F0CE-F003-38A7-ED4CE025806D}"/>
                </a:ext>
              </a:extLst>
            </p:cNvPr>
            <p:cNvSpPr/>
            <p:nvPr/>
          </p:nvSpPr>
          <p:spPr>
            <a:xfrm>
              <a:off x="0" y="1358703"/>
              <a:ext cx="9597197" cy="6552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00F23BEC-B0EB-79D3-0524-9A1CF7281520}"/>
                </a:ext>
              </a:extLst>
            </p:cNvPr>
            <p:cNvSpPr txBox="1"/>
            <p:nvPr/>
          </p:nvSpPr>
          <p:spPr>
            <a:xfrm>
              <a:off x="31984" y="1390687"/>
              <a:ext cx="9533229" cy="59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Need for knowledge</a:t>
              </a:r>
            </a:p>
          </p:txBody>
        </p:sp>
      </p:grpSp>
      <p:grpSp>
        <p:nvGrpSpPr>
          <p:cNvPr id="10" name="Group 9">
            <a:extLst>
              <a:ext uri="{FF2B5EF4-FFF2-40B4-BE49-F238E27FC236}">
                <a16:creationId xmlns:a16="http://schemas.microsoft.com/office/drawing/2014/main" id="{D3D06C30-B624-1145-DFF2-A1399DF4AE78}"/>
              </a:ext>
            </a:extLst>
          </p:cNvPr>
          <p:cNvGrpSpPr/>
          <p:nvPr/>
        </p:nvGrpSpPr>
        <p:grpSpPr>
          <a:xfrm>
            <a:off x="748654" y="4937954"/>
            <a:ext cx="9597197" cy="524173"/>
            <a:chOff x="0" y="2286063"/>
            <a:chExt cx="9597197" cy="655200"/>
          </a:xfrm>
        </p:grpSpPr>
        <p:sp>
          <p:nvSpPr>
            <p:cNvPr id="11" name="Rectangle: Rounded Corners 10">
              <a:extLst>
                <a:ext uri="{FF2B5EF4-FFF2-40B4-BE49-F238E27FC236}">
                  <a16:creationId xmlns:a16="http://schemas.microsoft.com/office/drawing/2014/main" id="{EA1CCEE7-896B-FA52-861A-562C491DC810}"/>
                </a:ext>
              </a:extLst>
            </p:cNvPr>
            <p:cNvSpPr/>
            <p:nvPr/>
          </p:nvSpPr>
          <p:spPr>
            <a:xfrm>
              <a:off x="0" y="2286063"/>
              <a:ext cx="9597197" cy="6552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AF9403F9-F39B-D84E-5963-1DEF1738F40F}"/>
                </a:ext>
              </a:extLst>
            </p:cNvPr>
            <p:cNvSpPr txBox="1"/>
            <p:nvPr/>
          </p:nvSpPr>
          <p:spPr>
            <a:xfrm>
              <a:off x="31984" y="2318047"/>
              <a:ext cx="9533229" cy="59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Stigma</a:t>
              </a:r>
              <a:endParaRPr lang="en-US" sz="2800" kern="1200" dirty="0"/>
            </a:p>
          </p:txBody>
        </p:sp>
      </p:grpSp>
      <p:sp>
        <p:nvSpPr>
          <p:cNvPr id="18" name="TextBox 17">
            <a:extLst>
              <a:ext uri="{FF2B5EF4-FFF2-40B4-BE49-F238E27FC236}">
                <a16:creationId xmlns:a16="http://schemas.microsoft.com/office/drawing/2014/main" id="{08C6D20E-2088-EED3-787F-092D0065C948}"/>
              </a:ext>
            </a:extLst>
          </p:cNvPr>
          <p:cNvSpPr txBox="1"/>
          <p:nvPr/>
        </p:nvSpPr>
        <p:spPr>
          <a:xfrm>
            <a:off x="648820" y="1730987"/>
            <a:ext cx="9597196" cy="1323439"/>
          </a:xfrm>
          <a:prstGeom prst="rect">
            <a:avLst/>
          </a:prstGeom>
          <a:noFill/>
        </p:spPr>
        <p:txBody>
          <a:bodyPr wrap="square" rtlCol="0">
            <a:spAutoFit/>
          </a:bodyPr>
          <a:lstStyle/>
          <a:p>
            <a:pPr marL="342900" lvl="0" indent="-342900">
              <a:buFont typeface="Wingdings" panose="05000000000000000000" pitchFamily="2" charset="2"/>
              <a:buChar char="Ø"/>
              <a:tabLst>
                <a:tab pos="457200" algn="l"/>
              </a:tabLst>
            </a:pPr>
            <a:r>
              <a:rPr lang="en-GB" sz="2000" dirty="0">
                <a:effectLst/>
                <a:ea typeface="Calibri" panose="020F0502020204030204" pitchFamily="34" charset="0"/>
                <a:cs typeface="Times New Roman" panose="02020603050405020304" pitchFamily="18" charset="0"/>
              </a:rPr>
              <a:t>Not being allowed into appointments or allowed contact</a:t>
            </a:r>
          </a:p>
          <a:p>
            <a:pPr marL="342900" lvl="0" indent="-342900">
              <a:buFont typeface="Wingdings" panose="05000000000000000000" pitchFamily="2" charset="2"/>
              <a:buChar char="Ø"/>
              <a:tabLst>
                <a:tab pos="457200" algn="l"/>
              </a:tabLst>
            </a:pPr>
            <a:r>
              <a:rPr lang="en-GB" sz="2000" dirty="0">
                <a:effectLst/>
                <a:ea typeface="Calibri" panose="020F0502020204030204" pitchFamily="34" charset="0"/>
                <a:cs typeface="Times New Roman" panose="02020603050405020304" pitchFamily="18" charset="0"/>
              </a:rPr>
              <a:t>Lack of information around loved one</a:t>
            </a:r>
          </a:p>
          <a:p>
            <a:pPr marL="342900" lvl="0" indent="-342900">
              <a:buFont typeface="Wingdings" panose="05000000000000000000" pitchFamily="2" charset="2"/>
              <a:buChar char="Ø"/>
              <a:tabLst>
                <a:tab pos="457200" algn="l"/>
              </a:tabLst>
            </a:pPr>
            <a:r>
              <a:rPr lang="en-GB" sz="2000" dirty="0">
                <a:effectLst/>
                <a:ea typeface="Calibri" panose="020F0502020204030204" pitchFamily="34" charset="0"/>
                <a:cs typeface="Times New Roman" panose="02020603050405020304" pitchFamily="18" charset="0"/>
              </a:rPr>
              <a:t>Exclusion from decision-making about loved one’s care </a:t>
            </a:r>
          </a:p>
          <a:p>
            <a:pPr marL="342900" lvl="0" indent="-342900">
              <a:buFont typeface="Wingdings" panose="05000000000000000000" pitchFamily="2" charset="2"/>
              <a:buChar char="Ø"/>
              <a:tabLst>
                <a:tab pos="457200" algn="l"/>
              </a:tabLst>
            </a:pPr>
            <a:r>
              <a:rPr lang="en-GB" sz="2000" dirty="0">
                <a:effectLst/>
                <a:ea typeface="Calibri" panose="020F0502020204030204" pitchFamily="34" charset="0"/>
                <a:cs typeface="Times New Roman" panose="02020603050405020304" pitchFamily="18" charset="0"/>
              </a:rPr>
              <a:t>Language             jargon</a:t>
            </a:r>
            <a:endParaRPr lang="en-GB" sz="2000" dirty="0"/>
          </a:p>
        </p:txBody>
      </p:sp>
      <p:sp>
        <p:nvSpPr>
          <p:cNvPr id="20" name="TextBox 19">
            <a:extLst>
              <a:ext uri="{FF2B5EF4-FFF2-40B4-BE49-F238E27FC236}">
                <a16:creationId xmlns:a16="http://schemas.microsoft.com/office/drawing/2014/main" id="{8AA7ECF3-AD0E-3B0E-5AC5-E56A13AD61A7}"/>
              </a:ext>
            </a:extLst>
          </p:cNvPr>
          <p:cNvSpPr txBox="1"/>
          <p:nvPr/>
        </p:nvSpPr>
        <p:spPr>
          <a:xfrm>
            <a:off x="677334" y="3785132"/>
            <a:ext cx="9597196" cy="1292662"/>
          </a:xfrm>
          <a:prstGeom prst="rect">
            <a:avLst/>
          </a:prstGeom>
          <a:noFill/>
        </p:spPr>
        <p:txBody>
          <a:bodyPr wrap="square" rtlCol="0">
            <a:spAutoFit/>
          </a:bodyPr>
          <a:lstStyle/>
          <a:p>
            <a:pPr marL="342900" lvl="0" indent="-342900">
              <a:buFont typeface="Wingdings" panose="05000000000000000000" pitchFamily="2" charset="2"/>
              <a:buChar char="Ø"/>
              <a:tabLst>
                <a:tab pos="457200" algn="l"/>
              </a:tabLst>
            </a:pPr>
            <a:r>
              <a:rPr lang="en-US" sz="2000" dirty="0">
                <a:effectLst/>
                <a:ea typeface="Calibri" panose="020F0502020204030204" pitchFamily="34" charset="0"/>
                <a:cs typeface="Times New Roman" panose="02020603050405020304" pitchFamily="18" charset="0"/>
              </a:rPr>
              <a:t>Rights and when to use them</a:t>
            </a:r>
            <a:endParaRPr lang="en-GB" sz="2000" dirty="0">
              <a:effectLst/>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Ø"/>
              <a:tabLst>
                <a:tab pos="457200" algn="l"/>
              </a:tabLst>
            </a:pPr>
            <a:r>
              <a:rPr lang="en-GB" sz="2000" dirty="0">
                <a:effectLst/>
                <a:ea typeface="Calibri" panose="020F0502020204030204" pitchFamily="34" charset="0"/>
                <a:cs typeface="Times New Roman" panose="02020603050405020304" pitchFamily="18" charset="0"/>
              </a:rPr>
              <a:t>Who to contact</a:t>
            </a:r>
          </a:p>
          <a:p>
            <a:pPr marL="342900" lvl="0" indent="-342900">
              <a:buFont typeface="Wingdings" panose="05000000000000000000" pitchFamily="2" charset="2"/>
              <a:buChar char="Ø"/>
              <a:tabLst>
                <a:tab pos="457200" algn="l"/>
              </a:tabLst>
            </a:pPr>
            <a:r>
              <a:rPr lang="en-GB" sz="2000" dirty="0">
                <a:effectLst/>
                <a:ea typeface="Calibri" panose="020F0502020204030204" pitchFamily="34" charset="0"/>
                <a:cs typeface="Times New Roman" panose="02020603050405020304" pitchFamily="18" charset="0"/>
              </a:rPr>
              <a:t>Service options</a:t>
            </a:r>
          </a:p>
          <a:p>
            <a:pPr marL="285750" indent="-285750">
              <a:buFont typeface="Wingdings" panose="05000000000000000000" pitchFamily="2" charset="2"/>
              <a:buChar char="Ø"/>
            </a:pPr>
            <a:endParaRPr lang="en-GB" dirty="0"/>
          </a:p>
        </p:txBody>
      </p:sp>
      <p:cxnSp>
        <p:nvCxnSpPr>
          <p:cNvPr id="22" name="Straight Arrow Connector 21">
            <a:extLst>
              <a:ext uri="{FF2B5EF4-FFF2-40B4-BE49-F238E27FC236}">
                <a16:creationId xmlns:a16="http://schemas.microsoft.com/office/drawing/2014/main" id="{4D92ABF1-1E4A-5CD4-F6E6-67BC7E54E038}"/>
              </a:ext>
            </a:extLst>
          </p:cNvPr>
          <p:cNvCxnSpPr/>
          <p:nvPr/>
        </p:nvCxnSpPr>
        <p:spPr>
          <a:xfrm>
            <a:off x="2242868" y="2853068"/>
            <a:ext cx="7763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A logo for a family&#10;&#10;Description automatically generated with low confidence">
            <a:extLst>
              <a:ext uri="{FF2B5EF4-FFF2-40B4-BE49-F238E27FC236}">
                <a16:creationId xmlns:a16="http://schemas.microsoft.com/office/drawing/2014/main" id="{1E571B64-E28D-777C-B6BE-D091E6331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0" y="5846461"/>
            <a:ext cx="2197183" cy="900000"/>
          </a:xfrm>
          <a:prstGeom prst="rect">
            <a:avLst/>
          </a:prstGeom>
        </p:spPr>
      </p:pic>
    </p:spTree>
    <p:extLst>
      <p:ext uri="{BB962C8B-B14F-4D97-AF65-F5344CB8AC3E}">
        <p14:creationId xmlns:p14="http://schemas.microsoft.com/office/powerpoint/2010/main" val="4203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E7D43FBF-F098-C227-50B6-E89F87AE7CC9}"/>
              </a:ext>
            </a:extLst>
          </p:cNvPr>
          <p:cNvSpPr txBox="1">
            <a:spLocks noChangeArrowheads="1"/>
          </p:cNvSpPr>
          <p:nvPr/>
        </p:nvSpPr>
        <p:spPr bwMode="auto">
          <a:xfrm>
            <a:off x="1940493" y="2205522"/>
            <a:ext cx="6671489" cy="2995128"/>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pPr algn="ctr"/>
            <a:r>
              <a:rPr lang="en-GB" sz="3600" dirty="0">
                <a:effectLst/>
                <a:latin typeface="Verdana" panose="020B0604030504040204" pitchFamily="34" charset="0"/>
                <a:ea typeface="Times New Roman" panose="02020603050405020304" pitchFamily="18" charset="0"/>
                <a:cs typeface="Times New Roman" panose="02020603050405020304" pitchFamily="18" charset="0"/>
              </a:rPr>
              <a:t>To </a:t>
            </a:r>
            <a:r>
              <a:rPr lang="en-GB" sz="3600" u="sng" dirty="0">
                <a:effectLst/>
                <a:latin typeface="Verdana" panose="020B0604030504040204" pitchFamily="34" charset="0"/>
                <a:ea typeface="Times New Roman" panose="02020603050405020304" pitchFamily="18" charset="0"/>
                <a:cs typeface="Times New Roman" panose="02020603050405020304" pitchFamily="18" charset="0"/>
              </a:rPr>
              <a:t>inform</a:t>
            </a:r>
            <a:r>
              <a:rPr lang="en-GB" sz="3600" dirty="0">
                <a:effectLst/>
                <a:latin typeface="Verdana" panose="020B0604030504040204" pitchFamily="34" charset="0"/>
                <a:ea typeface="Times New Roman" panose="02020603050405020304" pitchFamily="18" charset="0"/>
                <a:cs typeface="Times New Roman" panose="02020603050405020304" pitchFamily="18" charset="0"/>
              </a:rPr>
              <a:t> families of their rights and how to use them, and </a:t>
            </a:r>
            <a:r>
              <a:rPr lang="en-GB" sz="3600" u="sng" dirty="0">
                <a:effectLst/>
                <a:latin typeface="Verdana" panose="020B0604030504040204" pitchFamily="34" charset="0"/>
                <a:ea typeface="Times New Roman" panose="02020603050405020304" pitchFamily="18" charset="0"/>
                <a:cs typeface="Times New Roman" panose="02020603050405020304" pitchFamily="18" charset="0"/>
              </a:rPr>
              <a:t>reduce</a:t>
            </a:r>
            <a:r>
              <a:rPr lang="en-GB" sz="3600" dirty="0">
                <a:effectLst/>
                <a:latin typeface="Verdana" panose="020B0604030504040204" pitchFamily="34" charset="0"/>
                <a:ea typeface="Times New Roman" panose="02020603050405020304" pitchFamily="18" charset="0"/>
                <a:cs typeface="Times New Roman" panose="02020603050405020304" pitchFamily="18" charset="0"/>
              </a:rPr>
              <a:t> gap between rights-based policy and practice.</a:t>
            </a:r>
          </a:p>
        </p:txBody>
      </p:sp>
      <p:sp>
        <p:nvSpPr>
          <p:cNvPr id="7" name="TextBox 6">
            <a:extLst>
              <a:ext uri="{FF2B5EF4-FFF2-40B4-BE49-F238E27FC236}">
                <a16:creationId xmlns:a16="http://schemas.microsoft.com/office/drawing/2014/main" id="{4BBBE4F7-73EA-8293-D225-133FE6B605AF}"/>
              </a:ext>
            </a:extLst>
          </p:cNvPr>
          <p:cNvSpPr txBox="1"/>
          <p:nvPr/>
        </p:nvSpPr>
        <p:spPr>
          <a:xfrm>
            <a:off x="2221310" y="1275361"/>
            <a:ext cx="6109854" cy="646331"/>
          </a:xfrm>
          <a:prstGeom prst="rect">
            <a:avLst/>
          </a:prstGeom>
          <a:noFill/>
        </p:spPr>
        <p:txBody>
          <a:bodyPr wrap="square">
            <a:spAutoFit/>
          </a:bodyPr>
          <a:lstStyle/>
          <a:p>
            <a:pPr algn="ctr"/>
            <a:r>
              <a:rPr lang="en-GB" sz="3600" b="1" dirty="0">
                <a:effectLst/>
                <a:latin typeface="Verdana" panose="020B0604030504040204" pitchFamily="34" charset="0"/>
                <a:ea typeface="Times New Roman" panose="02020603050405020304" pitchFamily="18" charset="0"/>
                <a:cs typeface="Times New Roman" panose="02020603050405020304" pitchFamily="18" charset="0"/>
              </a:rPr>
              <a:t> Aim</a:t>
            </a:r>
          </a:p>
        </p:txBody>
      </p:sp>
      <p:pic>
        <p:nvPicPr>
          <p:cNvPr id="3" name="Picture 2" descr="A logo for a family&#10;&#10;Description automatically generated with low confidence">
            <a:extLst>
              <a:ext uri="{FF2B5EF4-FFF2-40B4-BE49-F238E27FC236}">
                <a16:creationId xmlns:a16="http://schemas.microsoft.com/office/drawing/2014/main" id="{A1B8AB98-F904-92BE-3255-8ECDDBD95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60" y="5846461"/>
            <a:ext cx="2197183" cy="900000"/>
          </a:xfrm>
          <a:prstGeom prst="rect">
            <a:avLst/>
          </a:prstGeom>
        </p:spPr>
      </p:pic>
    </p:spTree>
    <p:extLst>
      <p:ext uri="{BB962C8B-B14F-4D97-AF65-F5344CB8AC3E}">
        <p14:creationId xmlns:p14="http://schemas.microsoft.com/office/powerpoint/2010/main" val="2401230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2AAFC08-E890-A715-F230-05AAFAD9486A}"/>
              </a:ext>
            </a:extLst>
          </p:cNvPr>
          <p:cNvSpPr txBox="1"/>
          <p:nvPr/>
        </p:nvSpPr>
        <p:spPr>
          <a:xfrm>
            <a:off x="2691938" y="240810"/>
            <a:ext cx="6109854" cy="646331"/>
          </a:xfrm>
          <a:prstGeom prst="rect">
            <a:avLst/>
          </a:prstGeom>
          <a:noFill/>
        </p:spPr>
        <p:txBody>
          <a:bodyPr wrap="square">
            <a:spAutoFit/>
          </a:bodyPr>
          <a:lstStyle/>
          <a:p>
            <a:pPr algn="ctr"/>
            <a:r>
              <a:rPr lang="en-GB" sz="3600" b="1" dirty="0">
                <a:effectLst/>
                <a:latin typeface="Verdana" panose="020B0604030504040204" pitchFamily="34" charset="0"/>
                <a:ea typeface="Times New Roman" panose="02020603050405020304" pitchFamily="18" charset="0"/>
                <a:cs typeface="Times New Roman" panose="02020603050405020304" pitchFamily="18" charset="0"/>
              </a:rPr>
              <a:t>Outcomes</a:t>
            </a:r>
            <a:endParaRPr lang="en-GB" sz="3600" b="1" dirty="0">
              <a:solidFill>
                <a:srgbClr val="333399"/>
              </a:solidFill>
              <a:latin typeface="Verdana" panose="020B060403050404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396F81A-E5C9-014D-C323-1C5A3C128891}"/>
              </a:ext>
            </a:extLst>
          </p:cNvPr>
          <p:cNvSpPr/>
          <p:nvPr/>
        </p:nvSpPr>
        <p:spPr>
          <a:xfrm>
            <a:off x="1010194" y="1072890"/>
            <a:ext cx="3261068" cy="26161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Families are more aware of rights</a:t>
            </a:r>
          </a:p>
          <a:p>
            <a:pPr algn="ctr"/>
            <a:endParaRPr lang="en-GB"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gn="ctr"/>
            <a:endParaRPr lang="en-GB" sz="2000" dirty="0">
              <a:solidFill>
                <a:schemeClr val="tx1"/>
              </a:solidFill>
            </a:endParaRPr>
          </a:p>
        </p:txBody>
      </p:sp>
      <p:sp>
        <p:nvSpPr>
          <p:cNvPr id="3" name="Rectangle 2">
            <a:extLst>
              <a:ext uri="{FF2B5EF4-FFF2-40B4-BE49-F238E27FC236}">
                <a16:creationId xmlns:a16="http://schemas.microsoft.com/office/drawing/2014/main" id="{1912AC77-EB73-4E3B-6215-E855B9E6640A}"/>
              </a:ext>
            </a:extLst>
          </p:cNvPr>
          <p:cNvSpPr/>
          <p:nvPr/>
        </p:nvSpPr>
        <p:spPr>
          <a:xfrm>
            <a:off x="4271262" y="1071505"/>
            <a:ext cx="3261068" cy="26161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Families are empowered to use their rights</a:t>
            </a:r>
          </a:p>
          <a:p>
            <a:pPr algn="ctr"/>
            <a:endParaRPr lang="en-GB" sz="2000" dirty="0"/>
          </a:p>
        </p:txBody>
      </p:sp>
      <p:sp>
        <p:nvSpPr>
          <p:cNvPr id="11" name="Rectangle 10">
            <a:extLst>
              <a:ext uri="{FF2B5EF4-FFF2-40B4-BE49-F238E27FC236}">
                <a16:creationId xmlns:a16="http://schemas.microsoft.com/office/drawing/2014/main" id="{4345A3D4-3EE1-2A15-A9E3-1A3C8D67B8BE}"/>
              </a:ext>
            </a:extLst>
          </p:cNvPr>
          <p:cNvSpPr/>
          <p:nvPr/>
        </p:nvSpPr>
        <p:spPr>
          <a:xfrm>
            <a:off x="7532330" y="1066821"/>
            <a:ext cx="3261068" cy="26292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Families understand loved ones’ rights</a:t>
            </a:r>
          </a:p>
          <a:p>
            <a:pPr algn="ctr"/>
            <a:endParaRPr lang="en-GB" sz="2000" dirty="0"/>
          </a:p>
        </p:txBody>
      </p:sp>
      <p:sp>
        <p:nvSpPr>
          <p:cNvPr id="12" name="Rectangle 11">
            <a:extLst>
              <a:ext uri="{FF2B5EF4-FFF2-40B4-BE49-F238E27FC236}">
                <a16:creationId xmlns:a16="http://schemas.microsoft.com/office/drawing/2014/main" id="{CA4809EC-32D6-0DDE-BEDB-DD365049EF20}"/>
              </a:ext>
            </a:extLst>
          </p:cNvPr>
          <p:cNvSpPr/>
          <p:nvPr/>
        </p:nvSpPr>
        <p:spPr>
          <a:xfrm>
            <a:off x="1010194" y="3696039"/>
            <a:ext cx="3261068" cy="26161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Families have the ability to advocate for themselves</a:t>
            </a:r>
          </a:p>
          <a:p>
            <a:pPr algn="ctr"/>
            <a:endParaRPr lang="en-GB" sz="2000" dirty="0"/>
          </a:p>
        </p:txBody>
      </p:sp>
      <p:sp>
        <p:nvSpPr>
          <p:cNvPr id="13" name="Rectangle 12">
            <a:extLst>
              <a:ext uri="{FF2B5EF4-FFF2-40B4-BE49-F238E27FC236}">
                <a16:creationId xmlns:a16="http://schemas.microsoft.com/office/drawing/2014/main" id="{F3BDA9A1-13B4-5194-6148-C5C2B5B3B1A3}"/>
              </a:ext>
            </a:extLst>
          </p:cNvPr>
          <p:cNvSpPr/>
          <p:nvPr/>
        </p:nvSpPr>
        <p:spPr>
          <a:xfrm>
            <a:off x="4271262" y="3692290"/>
            <a:ext cx="3261068" cy="26161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Rights feel real for families on the ground</a:t>
            </a:r>
          </a:p>
          <a:p>
            <a:pPr algn="ctr"/>
            <a:endParaRPr lang="en-GB" sz="2000" dirty="0"/>
          </a:p>
        </p:txBody>
      </p:sp>
      <p:sp>
        <p:nvSpPr>
          <p:cNvPr id="14" name="Rectangle 13">
            <a:extLst>
              <a:ext uri="{FF2B5EF4-FFF2-40B4-BE49-F238E27FC236}">
                <a16:creationId xmlns:a16="http://schemas.microsoft.com/office/drawing/2014/main" id="{1AF2C469-4C96-9AA1-A9A7-1CBC4AFC07E2}"/>
              </a:ext>
            </a:extLst>
          </p:cNvPr>
          <p:cNvSpPr/>
          <p:nvPr/>
        </p:nvSpPr>
        <p:spPr>
          <a:xfrm>
            <a:off x="7532330" y="3688679"/>
            <a:ext cx="3261068" cy="26147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Services uphold families’ rights.</a:t>
            </a:r>
          </a:p>
          <a:p>
            <a:pPr algn="ctr"/>
            <a:endParaRPr lang="en-GB" sz="2000" dirty="0"/>
          </a:p>
        </p:txBody>
      </p:sp>
      <p:pic>
        <p:nvPicPr>
          <p:cNvPr id="20" name="Graphic 19" descr="Lightbulb and gear with solid fill">
            <a:extLst>
              <a:ext uri="{FF2B5EF4-FFF2-40B4-BE49-F238E27FC236}">
                <a16:creationId xmlns:a16="http://schemas.microsoft.com/office/drawing/2014/main" id="{27B9800B-0E42-4FB0-CB0C-16622B38EA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6304" y="2490743"/>
            <a:ext cx="973596" cy="973596"/>
          </a:xfrm>
          <a:prstGeom prst="rect">
            <a:avLst/>
          </a:prstGeom>
          <a:effectLst>
            <a:softEdge rad="0"/>
          </a:effectLst>
        </p:spPr>
      </p:pic>
      <p:pic>
        <p:nvPicPr>
          <p:cNvPr id="22" name="Graphic 21" descr="Aspiration with solid fill">
            <a:extLst>
              <a:ext uri="{FF2B5EF4-FFF2-40B4-BE49-F238E27FC236}">
                <a16:creationId xmlns:a16="http://schemas.microsoft.com/office/drawing/2014/main" id="{2ED8DCCA-CE64-42A8-EFCA-FD7C10689B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7372" y="2469835"/>
            <a:ext cx="1102817" cy="1102817"/>
          </a:xfrm>
          <a:prstGeom prst="rect">
            <a:avLst/>
          </a:prstGeom>
          <a:effectLst>
            <a:softEdge rad="0"/>
          </a:effectLst>
        </p:spPr>
      </p:pic>
      <p:pic>
        <p:nvPicPr>
          <p:cNvPr id="24" name="Graphic 23" descr="Care with solid fill">
            <a:extLst>
              <a:ext uri="{FF2B5EF4-FFF2-40B4-BE49-F238E27FC236}">
                <a16:creationId xmlns:a16="http://schemas.microsoft.com/office/drawing/2014/main" id="{7F5F454C-B8D7-AD22-E1E9-167C699B15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01792" y="2586839"/>
            <a:ext cx="922160" cy="922160"/>
          </a:xfrm>
          <a:prstGeom prst="rect">
            <a:avLst/>
          </a:prstGeom>
          <a:effectLst>
            <a:softEdge rad="0"/>
          </a:effectLst>
        </p:spPr>
      </p:pic>
      <p:pic>
        <p:nvPicPr>
          <p:cNvPr id="26" name="Graphic 25" descr="Cheers with solid fill">
            <a:extLst>
              <a:ext uri="{FF2B5EF4-FFF2-40B4-BE49-F238E27FC236}">
                <a16:creationId xmlns:a16="http://schemas.microsoft.com/office/drawing/2014/main" id="{46CF49E3-78EB-6B16-F1A3-48E378A467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05592" y="5085936"/>
            <a:ext cx="1038063" cy="1038063"/>
          </a:xfrm>
          <a:prstGeom prst="rect">
            <a:avLst/>
          </a:prstGeom>
          <a:effectLst>
            <a:softEdge rad="0"/>
          </a:effectLst>
        </p:spPr>
      </p:pic>
      <p:pic>
        <p:nvPicPr>
          <p:cNvPr id="28" name="Graphic 27" descr="Clenched Fist with solid fill">
            <a:extLst>
              <a:ext uri="{FF2B5EF4-FFF2-40B4-BE49-F238E27FC236}">
                <a16:creationId xmlns:a16="http://schemas.microsoft.com/office/drawing/2014/main" id="{0038712F-014B-C9FB-5DB4-C5291CF424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44524" y="5277239"/>
            <a:ext cx="1017155" cy="1017155"/>
          </a:xfrm>
          <a:prstGeom prst="rect">
            <a:avLst/>
          </a:prstGeom>
          <a:effectLst>
            <a:softEdge rad="0"/>
          </a:effectLst>
        </p:spPr>
      </p:pic>
      <p:pic>
        <p:nvPicPr>
          <p:cNvPr id="30" name="Graphic 29" descr="Hospital with solid fill">
            <a:extLst>
              <a:ext uri="{FF2B5EF4-FFF2-40B4-BE49-F238E27FC236}">
                <a16:creationId xmlns:a16="http://schemas.microsoft.com/office/drawing/2014/main" id="{446E59D7-4139-8384-83F7-36175E19AB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06797" y="5216056"/>
            <a:ext cx="1017155" cy="1017155"/>
          </a:xfrm>
          <a:prstGeom prst="rect">
            <a:avLst/>
          </a:prstGeom>
          <a:effectLst>
            <a:softEdge rad="0"/>
          </a:effectLst>
        </p:spPr>
      </p:pic>
    </p:spTree>
    <p:extLst>
      <p:ext uri="{BB962C8B-B14F-4D97-AF65-F5344CB8AC3E}">
        <p14:creationId xmlns:p14="http://schemas.microsoft.com/office/powerpoint/2010/main" val="27135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D07E-A370-86EC-FEC0-072865F1013A}"/>
              </a:ext>
            </a:extLst>
          </p:cNvPr>
          <p:cNvSpPr>
            <a:spLocks noGrp="1"/>
          </p:cNvSpPr>
          <p:nvPr>
            <p:ph type="title"/>
          </p:nvPr>
        </p:nvSpPr>
        <p:spPr>
          <a:xfrm>
            <a:off x="677334" y="365184"/>
            <a:ext cx="8596668" cy="580845"/>
          </a:xfrm>
        </p:spPr>
        <p:txBody>
          <a:bodyPr>
            <a:noAutofit/>
          </a:bodyPr>
          <a:lstStyle/>
          <a:p>
            <a:pPr>
              <a:lnSpc>
                <a:spcPct val="90000"/>
              </a:lnSpc>
            </a:pPr>
            <a:r>
              <a:rPr lang="en-GB" b="1" dirty="0">
                <a:solidFill>
                  <a:schemeClr val="tx1"/>
                </a:solidFill>
              </a:rPr>
              <a:t>Developing the Course</a:t>
            </a:r>
            <a:br>
              <a:rPr lang="en-GB" b="1" dirty="0"/>
            </a:br>
            <a:br>
              <a:rPr lang="en-GB" b="1" dirty="0"/>
            </a:br>
            <a:endParaRPr lang="en-GB" b="1" dirty="0"/>
          </a:p>
        </p:txBody>
      </p:sp>
      <p:sp>
        <p:nvSpPr>
          <p:cNvPr id="4" name="Content Placeholder 3">
            <a:extLst>
              <a:ext uri="{FF2B5EF4-FFF2-40B4-BE49-F238E27FC236}">
                <a16:creationId xmlns:a16="http://schemas.microsoft.com/office/drawing/2014/main" id="{35ED54D4-AD1C-DB5A-6CCE-7B2A2B93B475}"/>
              </a:ext>
            </a:extLst>
          </p:cNvPr>
          <p:cNvSpPr>
            <a:spLocks noGrp="1"/>
          </p:cNvSpPr>
          <p:nvPr>
            <p:ph idx="1"/>
          </p:nvPr>
        </p:nvSpPr>
        <p:spPr>
          <a:xfrm>
            <a:off x="677334" y="1125346"/>
            <a:ext cx="6775890" cy="5558088"/>
          </a:xfrm>
        </p:spPr>
        <p:txBody>
          <a:bodyPr>
            <a:normAutofit/>
          </a:bodyPr>
          <a:lstStyle/>
          <a:p>
            <a:r>
              <a:rPr lang="en-GB" sz="2400" b="1" dirty="0">
                <a:solidFill>
                  <a:schemeClr val="tx1"/>
                </a:solidFill>
              </a:rPr>
              <a:t>Created for families, by families</a:t>
            </a:r>
          </a:p>
          <a:p>
            <a:r>
              <a:rPr lang="en-GB" sz="2400" dirty="0">
                <a:solidFill>
                  <a:schemeClr val="tx1"/>
                </a:solidFill>
              </a:rPr>
              <a:t>Course advisors with lived experience informed:</a:t>
            </a:r>
          </a:p>
          <a:p>
            <a:pPr lvl="1"/>
            <a:r>
              <a:rPr lang="en-GB" sz="2300" dirty="0">
                <a:solidFill>
                  <a:schemeClr val="tx1"/>
                </a:solidFill>
              </a:rPr>
              <a:t>Course topics, format, and times</a:t>
            </a:r>
          </a:p>
          <a:p>
            <a:pPr lvl="1"/>
            <a:r>
              <a:rPr lang="en-GB" sz="2300" dirty="0">
                <a:solidFill>
                  <a:schemeClr val="tx1"/>
                </a:solidFill>
              </a:rPr>
              <a:t>Accessibility of course material and activities</a:t>
            </a:r>
          </a:p>
          <a:p>
            <a:pPr lvl="1"/>
            <a:r>
              <a:rPr lang="en-GB" sz="2300" dirty="0">
                <a:solidFill>
                  <a:schemeClr val="tx1"/>
                </a:solidFill>
              </a:rPr>
              <a:t>Language </a:t>
            </a:r>
          </a:p>
          <a:p>
            <a:pPr lvl="1"/>
            <a:r>
              <a:rPr lang="en-GB" sz="2300" dirty="0">
                <a:solidFill>
                  <a:schemeClr val="tx1"/>
                </a:solidFill>
              </a:rPr>
              <a:t>Use of diverse examples, case studies, and speakers</a:t>
            </a:r>
          </a:p>
          <a:p>
            <a:pPr lvl="1"/>
            <a:r>
              <a:rPr lang="en-GB" sz="2300" dirty="0">
                <a:solidFill>
                  <a:schemeClr val="tx1"/>
                </a:solidFill>
              </a:rPr>
              <a:t>Extra hour after session for support and information</a:t>
            </a:r>
          </a:p>
          <a:p>
            <a:r>
              <a:rPr lang="en-GB" sz="2400" dirty="0">
                <a:solidFill>
                  <a:schemeClr val="tx1"/>
                </a:solidFill>
              </a:rPr>
              <a:t>Course advisors paid for time and input</a:t>
            </a:r>
          </a:p>
          <a:p>
            <a:pPr marL="0" indent="0">
              <a:buNone/>
            </a:pPr>
            <a:endParaRPr lang="en-GB" sz="2400" dirty="0">
              <a:solidFill>
                <a:schemeClr val="tx1"/>
              </a:solidFill>
            </a:endParaRPr>
          </a:p>
          <a:p>
            <a:pPr lvl="1"/>
            <a:endParaRPr lang="en-GB" sz="2200" dirty="0">
              <a:solidFill>
                <a:schemeClr val="tx1"/>
              </a:solidFill>
            </a:endParaRPr>
          </a:p>
          <a:p>
            <a:pPr lvl="1"/>
            <a:endParaRPr lang="en-GB" sz="2400" dirty="0">
              <a:solidFill>
                <a:schemeClr val="tx1"/>
              </a:solidFill>
            </a:endParaRPr>
          </a:p>
        </p:txBody>
      </p:sp>
      <p:sp>
        <p:nvSpPr>
          <p:cNvPr id="3" name="Rectangle: Rounded Corners 2">
            <a:extLst>
              <a:ext uri="{FF2B5EF4-FFF2-40B4-BE49-F238E27FC236}">
                <a16:creationId xmlns:a16="http://schemas.microsoft.com/office/drawing/2014/main" id="{317F88E8-7525-1AD9-4456-1D28DCDCB052}"/>
              </a:ext>
            </a:extLst>
          </p:cNvPr>
          <p:cNvSpPr/>
          <p:nvPr/>
        </p:nvSpPr>
        <p:spPr>
          <a:xfrm>
            <a:off x="7453224" y="2123964"/>
            <a:ext cx="4502827" cy="4368852"/>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effectLst/>
                <a:ea typeface="Calibri" panose="020F0502020204030204" pitchFamily="34" charset="0"/>
                <a:cs typeface="Times New Roman" panose="02020603050405020304" pitchFamily="18" charset="0"/>
              </a:rPr>
              <a:t>“The course advisors being on board wasn’t tokenistic. Because we were prepared as a staff team for people to come in and literally rip it to shreds. We had to have a loose idea of what we thought it would look like because we couldn’t come in with almost nothing but it was totally ripped apart and out back together in the most amazing way.”</a:t>
            </a:r>
          </a:p>
          <a:p>
            <a:pPr algn="ctr"/>
            <a:endParaRPr lang="en-GB" sz="2000" dirty="0">
              <a:solidFill>
                <a:schemeClr val="tx1"/>
              </a:solidFill>
              <a:ea typeface="Calibri" panose="020F0502020204030204" pitchFamily="34" charset="0"/>
              <a:cs typeface="Times New Roman" panose="02020603050405020304" pitchFamily="18" charset="0"/>
            </a:endParaRPr>
          </a:p>
          <a:p>
            <a:pPr algn="ctr"/>
            <a:r>
              <a:rPr lang="en-GB" sz="2000" dirty="0">
                <a:solidFill>
                  <a:schemeClr val="tx1"/>
                </a:solidFill>
                <a:ea typeface="Calibri" panose="020F0502020204030204" pitchFamily="34" charset="0"/>
                <a:cs typeface="Times New Roman" panose="02020603050405020304" pitchFamily="18" charset="0"/>
              </a:rPr>
              <a:t>-- Gill, Course facilitator</a:t>
            </a:r>
            <a:endParaRPr lang="en-GB" sz="2000" dirty="0">
              <a:solidFill>
                <a:schemeClr val="tx1"/>
              </a:solidFill>
            </a:endParaRPr>
          </a:p>
        </p:txBody>
      </p:sp>
      <p:pic>
        <p:nvPicPr>
          <p:cNvPr id="7" name="Graphic 6" descr="Board Room">
            <a:extLst>
              <a:ext uri="{FF2B5EF4-FFF2-40B4-BE49-F238E27FC236}">
                <a16:creationId xmlns:a16="http://schemas.microsoft.com/office/drawing/2014/main" id="{4D65AD44-45B6-7C8F-56C0-6EFE8635D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5832" y="-104137"/>
            <a:ext cx="2279650" cy="2279650"/>
          </a:xfrm>
          <a:prstGeom prst="rect">
            <a:avLst/>
          </a:prstGeom>
        </p:spPr>
      </p:pic>
      <p:pic>
        <p:nvPicPr>
          <p:cNvPr id="8" name="Picture 7" descr="A logo for a family&#10;&#10;Description automatically generated with low confidence">
            <a:extLst>
              <a:ext uri="{FF2B5EF4-FFF2-40B4-BE49-F238E27FC236}">
                <a16:creationId xmlns:a16="http://schemas.microsoft.com/office/drawing/2014/main" id="{CBD6AB25-4A53-E816-E2D9-4057BABCE5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8868" y="197041"/>
            <a:ext cx="2197183" cy="900000"/>
          </a:xfrm>
          <a:prstGeom prst="rect">
            <a:avLst/>
          </a:prstGeom>
        </p:spPr>
      </p:pic>
    </p:spTree>
    <p:extLst>
      <p:ext uri="{BB962C8B-B14F-4D97-AF65-F5344CB8AC3E}">
        <p14:creationId xmlns:p14="http://schemas.microsoft.com/office/powerpoint/2010/main" val="15055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D07E-A370-86EC-FEC0-072865F1013A}"/>
              </a:ext>
            </a:extLst>
          </p:cNvPr>
          <p:cNvSpPr>
            <a:spLocks noGrp="1"/>
          </p:cNvSpPr>
          <p:nvPr>
            <p:ph type="title"/>
          </p:nvPr>
        </p:nvSpPr>
        <p:spPr>
          <a:xfrm>
            <a:off x="677334" y="365184"/>
            <a:ext cx="8596668" cy="580845"/>
          </a:xfrm>
        </p:spPr>
        <p:txBody>
          <a:bodyPr>
            <a:noAutofit/>
          </a:bodyPr>
          <a:lstStyle/>
          <a:p>
            <a:pPr>
              <a:lnSpc>
                <a:spcPct val="90000"/>
              </a:lnSpc>
            </a:pPr>
            <a:r>
              <a:rPr lang="en-GB" b="1" dirty="0">
                <a:solidFill>
                  <a:schemeClr val="tx1"/>
                </a:solidFill>
              </a:rPr>
              <a:t>Delivering the Course</a:t>
            </a:r>
            <a:br>
              <a:rPr lang="en-GB" b="1" dirty="0"/>
            </a:br>
            <a:br>
              <a:rPr lang="en-GB" b="1" dirty="0"/>
            </a:br>
            <a:endParaRPr lang="en-GB" b="1" dirty="0"/>
          </a:p>
        </p:txBody>
      </p:sp>
      <p:sp>
        <p:nvSpPr>
          <p:cNvPr id="4" name="Content Placeholder 3">
            <a:extLst>
              <a:ext uri="{FF2B5EF4-FFF2-40B4-BE49-F238E27FC236}">
                <a16:creationId xmlns:a16="http://schemas.microsoft.com/office/drawing/2014/main" id="{35ED54D4-AD1C-DB5A-6CCE-7B2A2B93B475}"/>
              </a:ext>
            </a:extLst>
          </p:cNvPr>
          <p:cNvSpPr>
            <a:spLocks noGrp="1"/>
          </p:cNvSpPr>
          <p:nvPr>
            <p:ph idx="1"/>
          </p:nvPr>
        </p:nvSpPr>
        <p:spPr>
          <a:xfrm>
            <a:off x="677334" y="1125345"/>
            <a:ext cx="6775890" cy="5367471"/>
          </a:xfrm>
        </p:spPr>
        <p:txBody>
          <a:bodyPr>
            <a:normAutofit/>
          </a:bodyPr>
          <a:lstStyle/>
          <a:p>
            <a:r>
              <a:rPr lang="en-GB" sz="2400" dirty="0">
                <a:solidFill>
                  <a:schemeClr val="tx1"/>
                </a:solidFill>
              </a:rPr>
              <a:t>Online pilot course lasted for 12 weeks</a:t>
            </a:r>
          </a:p>
          <a:p>
            <a:r>
              <a:rPr lang="en-GB" sz="2400" dirty="0">
                <a:solidFill>
                  <a:schemeClr val="tx1"/>
                </a:solidFill>
              </a:rPr>
              <a:t>9-12 attendees each week</a:t>
            </a:r>
          </a:p>
          <a:p>
            <a:r>
              <a:rPr lang="en-GB" sz="2400" dirty="0">
                <a:solidFill>
                  <a:schemeClr val="tx1"/>
                </a:solidFill>
              </a:rPr>
              <a:t>Led by Scottish Families course facilitators with contributions by guest speakers with specialist experience</a:t>
            </a:r>
          </a:p>
          <a:p>
            <a:r>
              <a:rPr lang="en-GB" sz="2400" dirty="0">
                <a:solidFill>
                  <a:schemeClr val="tx1"/>
                </a:solidFill>
              </a:rPr>
              <a:t>Accompanied by handouts and resources mailed weekly</a:t>
            </a:r>
          </a:p>
          <a:p>
            <a:pPr marL="0" indent="0">
              <a:buNone/>
            </a:pPr>
            <a:endParaRPr lang="en-GB" sz="2200" dirty="0">
              <a:solidFill>
                <a:schemeClr val="tx1"/>
              </a:solidFill>
            </a:endParaRPr>
          </a:p>
          <a:p>
            <a:pPr marL="457188" lvl="1" indent="0">
              <a:buNone/>
            </a:pPr>
            <a:endParaRPr lang="en-GB" sz="2400" dirty="0">
              <a:solidFill>
                <a:schemeClr val="tx1"/>
              </a:solidFill>
            </a:endParaRPr>
          </a:p>
        </p:txBody>
      </p:sp>
      <p:pic>
        <p:nvPicPr>
          <p:cNvPr id="1026" name="Picture 2" descr="Carers Scotland | PKAVS">
            <a:extLst>
              <a:ext uri="{FF2B5EF4-FFF2-40B4-BE49-F238E27FC236}">
                <a16:creationId xmlns:a16="http://schemas.microsoft.com/office/drawing/2014/main" id="{75537D3E-16F5-D83D-9BB9-43FD9506E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356" y="4045080"/>
            <a:ext cx="2929492" cy="115580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Police Scotland | Police.uk">
            <a:extLst>
              <a:ext uri="{FF2B5EF4-FFF2-40B4-BE49-F238E27FC236}">
                <a16:creationId xmlns:a16="http://schemas.microsoft.com/office/drawing/2014/main" id="{AB62F089-7CCB-2FFB-5477-C2FC51F32E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5529" y="4405441"/>
            <a:ext cx="1780913" cy="168547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descr="A picture containing font, text, logo, graphics&#10;&#10;Description automatically generated">
            <a:extLst>
              <a:ext uri="{FF2B5EF4-FFF2-40B4-BE49-F238E27FC236}">
                <a16:creationId xmlns:a16="http://schemas.microsoft.com/office/drawing/2014/main" id="{DDEF39E3-8DF7-5C03-D115-9E40B01653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356" y="5425699"/>
            <a:ext cx="2936053" cy="1160172"/>
          </a:xfrm>
          <a:prstGeom prst="rect">
            <a:avLst/>
          </a:prstGeom>
          <a:ln>
            <a:solidFill>
              <a:schemeClr val="accent1"/>
            </a:solidFill>
          </a:ln>
        </p:spPr>
      </p:pic>
      <p:pic>
        <p:nvPicPr>
          <p:cNvPr id="1032" name="Picture 8">
            <a:extLst>
              <a:ext uri="{FF2B5EF4-FFF2-40B4-BE49-F238E27FC236}">
                <a16:creationId xmlns:a16="http://schemas.microsoft.com/office/drawing/2014/main" id="{B45BA26A-6170-8BE6-3A5B-3FE898DFDE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860" r="18920"/>
          <a:stretch/>
        </p:blipFill>
        <p:spPr bwMode="auto">
          <a:xfrm>
            <a:off x="9116073" y="4405441"/>
            <a:ext cx="2161527" cy="168547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333BAEB8-A6C7-0653-3959-899D68A6D0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541" y="4807339"/>
            <a:ext cx="2936053" cy="1283579"/>
          </a:xfrm>
          <a:prstGeom prst="rect">
            <a:avLst/>
          </a:prstGeom>
          <a:ln>
            <a:solidFill>
              <a:schemeClr val="accent1"/>
            </a:solidFill>
          </a:ln>
        </p:spPr>
      </p:pic>
      <p:pic>
        <p:nvPicPr>
          <p:cNvPr id="8" name="Graphic 7" descr="Online meeting with solid fill">
            <a:extLst>
              <a:ext uri="{FF2B5EF4-FFF2-40B4-BE49-F238E27FC236}">
                <a16:creationId xmlns:a16="http://schemas.microsoft.com/office/drawing/2014/main" id="{3AD8498E-3FF5-8AFB-B40C-CCD7DA7A4B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98602" y="28575"/>
            <a:ext cx="2533650" cy="2533650"/>
          </a:xfrm>
          <a:prstGeom prst="rect">
            <a:avLst/>
          </a:prstGeom>
        </p:spPr>
      </p:pic>
    </p:spTree>
    <p:extLst>
      <p:ext uri="{BB962C8B-B14F-4D97-AF65-F5344CB8AC3E}">
        <p14:creationId xmlns:p14="http://schemas.microsoft.com/office/powerpoint/2010/main" val="271066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10"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500"/>
                                        <p:tgtEl>
                                          <p:spTgt spid="1032"/>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B3FFF7C-6728-081F-86C3-7C6F20970A60}"/>
              </a:ext>
            </a:extLst>
          </p:cNvPr>
          <p:cNvGrpSpPr/>
          <p:nvPr/>
        </p:nvGrpSpPr>
        <p:grpSpPr>
          <a:xfrm>
            <a:off x="373273" y="327988"/>
            <a:ext cx="2488667" cy="1491917"/>
            <a:chOff x="334348" y="901202"/>
            <a:chExt cx="4680883" cy="1003680"/>
          </a:xfrm>
          <a:solidFill>
            <a:schemeClr val="accent3">
              <a:lumMod val="20000"/>
              <a:lumOff val="80000"/>
            </a:schemeClr>
          </a:solidFill>
        </p:grpSpPr>
        <p:sp>
          <p:nvSpPr>
            <p:cNvPr id="42" name="Rectangle: Rounded Corners 41">
              <a:extLst>
                <a:ext uri="{FF2B5EF4-FFF2-40B4-BE49-F238E27FC236}">
                  <a16:creationId xmlns:a16="http://schemas.microsoft.com/office/drawing/2014/main" id="{7E70764A-DDF2-9510-D618-D9D85C8B3979}"/>
                </a:ext>
              </a:extLst>
            </p:cNvPr>
            <p:cNvSpPr/>
            <p:nvPr/>
          </p:nvSpPr>
          <p:spPr>
            <a:xfrm>
              <a:off x="334348" y="901202"/>
              <a:ext cx="4680883" cy="1003680"/>
            </a:xfrm>
            <a:prstGeom prst="roundRect">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GB"/>
            </a:p>
          </p:txBody>
        </p:sp>
        <p:sp>
          <p:nvSpPr>
            <p:cNvPr id="43" name="Rectangle: Rounded Corners 4">
              <a:extLst>
                <a:ext uri="{FF2B5EF4-FFF2-40B4-BE49-F238E27FC236}">
                  <a16:creationId xmlns:a16="http://schemas.microsoft.com/office/drawing/2014/main" id="{BA9FDB76-AAE3-CB21-B114-2282855603FB}"/>
                </a:ext>
              </a:extLst>
            </p:cNvPr>
            <p:cNvSpPr txBox="1"/>
            <p:nvPr/>
          </p:nvSpPr>
          <p:spPr>
            <a:xfrm>
              <a:off x="793053" y="1063417"/>
              <a:ext cx="3959148" cy="6423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6926" tIns="0" rIns="176926" bIns="0" numCol="1" spcCol="1270" anchor="ctr" anchorCtr="0">
              <a:noAutofit/>
            </a:bodyPr>
            <a:lstStyle/>
            <a:p>
              <a:pPr marL="0" lvl="0" indent="0" algn="ctr" defTabSz="1511300">
                <a:lnSpc>
                  <a:spcPct val="90000"/>
                </a:lnSpc>
                <a:spcBef>
                  <a:spcPct val="0"/>
                </a:spcBef>
                <a:spcAft>
                  <a:spcPct val="35000"/>
                </a:spcAft>
                <a:buNone/>
              </a:pPr>
              <a:r>
                <a:rPr lang="en-GB" sz="2400" b="1" kern="1200" dirty="0">
                  <a:solidFill>
                    <a:schemeClr val="tx1"/>
                  </a:solidFill>
                </a:rPr>
                <a:t>Weeks 1-4</a:t>
              </a:r>
            </a:p>
            <a:p>
              <a:pPr marL="0" lvl="0" indent="0" algn="ctr" defTabSz="1511300">
                <a:lnSpc>
                  <a:spcPct val="90000"/>
                </a:lnSpc>
                <a:spcBef>
                  <a:spcPct val="0"/>
                </a:spcBef>
                <a:spcAft>
                  <a:spcPct val="35000"/>
                </a:spcAft>
                <a:buNone/>
              </a:pPr>
              <a:r>
                <a:rPr lang="en-GB" sz="2400" b="1" dirty="0">
                  <a:solidFill>
                    <a:schemeClr val="tx1"/>
                  </a:solidFill>
                </a:rPr>
                <a:t>General Knowledge</a:t>
              </a:r>
              <a:endParaRPr lang="en-US" sz="2400" b="1" kern="1200" dirty="0">
                <a:solidFill>
                  <a:schemeClr val="tx1"/>
                </a:solidFill>
              </a:endParaRPr>
            </a:p>
          </p:txBody>
        </p:sp>
      </p:grpSp>
      <p:grpSp>
        <p:nvGrpSpPr>
          <p:cNvPr id="44" name="Group 43">
            <a:extLst>
              <a:ext uri="{FF2B5EF4-FFF2-40B4-BE49-F238E27FC236}">
                <a16:creationId xmlns:a16="http://schemas.microsoft.com/office/drawing/2014/main" id="{9C3605D2-D872-4707-39B2-D107E8CBF05C}"/>
              </a:ext>
            </a:extLst>
          </p:cNvPr>
          <p:cNvGrpSpPr/>
          <p:nvPr/>
        </p:nvGrpSpPr>
        <p:grpSpPr>
          <a:xfrm>
            <a:off x="424809" y="2456906"/>
            <a:ext cx="2486823" cy="1594432"/>
            <a:chOff x="334348" y="901202"/>
            <a:chExt cx="4680883" cy="1003680"/>
          </a:xfrm>
          <a:solidFill>
            <a:srgbClr val="1A6C51"/>
          </a:solidFill>
        </p:grpSpPr>
        <p:sp>
          <p:nvSpPr>
            <p:cNvPr id="45" name="Rectangle: Rounded Corners 44">
              <a:extLst>
                <a:ext uri="{FF2B5EF4-FFF2-40B4-BE49-F238E27FC236}">
                  <a16:creationId xmlns:a16="http://schemas.microsoft.com/office/drawing/2014/main" id="{ED025C7F-D6E0-29C1-2C2A-E46C4B6CBA24}"/>
                </a:ext>
              </a:extLst>
            </p:cNvPr>
            <p:cNvSpPr/>
            <p:nvPr/>
          </p:nvSpPr>
          <p:spPr>
            <a:xfrm>
              <a:off x="334348" y="901202"/>
              <a:ext cx="4680883" cy="1003680"/>
            </a:xfrm>
            <a:prstGeom prst="roundRect">
              <a:avLst/>
            </a:prstGeom>
            <a:solidFill>
              <a:schemeClr val="accent3">
                <a:lumMod val="60000"/>
                <a:lumOff val="4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6" name="Rectangle: Rounded Corners 4">
              <a:extLst>
                <a:ext uri="{FF2B5EF4-FFF2-40B4-BE49-F238E27FC236}">
                  <a16:creationId xmlns:a16="http://schemas.microsoft.com/office/drawing/2014/main" id="{F14CA809-82E4-D93C-6928-E7E0D05AC48B}"/>
                </a:ext>
              </a:extLst>
            </p:cNvPr>
            <p:cNvSpPr txBox="1"/>
            <p:nvPr/>
          </p:nvSpPr>
          <p:spPr>
            <a:xfrm>
              <a:off x="763719" y="1084372"/>
              <a:ext cx="3959149" cy="642396"/>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76926" tIns="0" rIns="176926" bIns="0" numCol="1" spcCol="1270" anchor="ctr" anchorCtr="0">
              <a:noAutofit/>
            </a:bodyPr>
            <a:lstStyle/>
            <a:p>
              <a:pPr marL="0" lvl="0" indent="0" algn="l" defTabSz="1511300">
                <a:lnSpc>
                  <a:spcPct val="90000"/>
                </a:lnSpc>
                <a:spcBef>
                  <a:spcPct val="0"/>
                </a:spcBef>
                <a:spcAft>
                  <a:spcPct val="35000"/>
                </a:spcAft>
                <a:buNone/>
              </a:pPr>
              <a:r>
                <a:rPr lang="en-GB" sz="2400" b="1" kern="1200" dirty="0">
                  <a:solidFill>
                    <a:schemeClr val="tx1"/>
                  </a:solidFill>
                </a:rPr>
                <a:t>Weeks 5-10</a:t>
              </a:r>
            </a:p>
            <a:p>
              <a:pPr marL="0" lvl="0" indent="0" algn="ctr" defTabSz="1511300">
                <a:lnSpc>
                  <a:spcPct val="90000"/>
                </a:lnSpc>
                <a:spcBef>
                  <a:spcPct val="0"/>
                </a:spcBef>
                <a:spcAft>
                  <a:spcPct val="35000"/>
                </a:spcAft>
                <a:buNone/>
              </a:pPr>
              <a:r>
                <a:rPr lang="en-GB" sz="2400" b="1" dirty="0">
                  <a:solidFill>
                    <a:schemeClr val="tx1"/>
                  </a:solidFill>
                </a:rPr>
                <a:t>Specific Topics</a:t>
              </a:r>
              <a:endParaRPr lang="en-US" sz="2400" b="1" kern="1200" dirty="0">
                <a:solidFill>
                  <a:schemeClr val="tx1"/>
                </a:solidFill>
              </a:endParaRPr>
            </a:p>
          </p:txBody>
        </p:sp>
      </p:grpSp>
      <p:grpSp>
        <p:nvGrpSpPr>
          <p:cNvPr id="50" name="Group 49">
            <a:extLst>
              <a:ext uri="{FF2B5EF4-FFF2-40B4-BE49-F238E27FC236}">
                <a16:creationId xmlns:a16="http://schemas.microsoft.com/office/drawing/2014/main" id="{D38C14B1-6EFD-4887-AA6A-34542F9DBE9A}"/>
              </a:ext>
            </a:extLst>
          </p:cNvPr>
          <p:cNvGrpSpPr/>
          <p:nvPr/>
        </p:nvGrpSpPr>
        <p:grpSpPr>
          <a:xfrm>
            <a:off x="359310" y="4784853"/>
            <a:ext cx="2486823" cy="1594432"/>
            <a:chOff x="334348" y="901202"/>
            <a:chExt cx="4680883" cy="1003680"/>
          </a:xfrm>
          <a:solidFill>
            <a:srgbClr val="1A6C51"/>
          </a:solidFill>
        </p:grpSpPr>
        <p:sp>
          <p:nvSpPr>
            <p:cNvPr id="51" name="Rectangle: Rounded Corners 50">
              <a:extLst>
                <a:ext uri="{FF2B5EF4-FFF2-40B4-BE49-F238E27FC236}">
                  <a16:creationId xmlns:a16="http://schemas.microsoft.com/office/drawing/2014/main" id="{858D100E-5F63-3706-122D-9C250F1739BC}"/>
                </a:ext>
              </a:extLst>
            </p:cNvPr>
            <p:cNvSpPr/>
            <p:nvPr/>
          </p:nvSpPr>
          <p:spPr>
            <a:xfrm>
              <a:off x="334348" y="901202"/>
              <a:ext cx="4680883" cy="1003680"/>
            </a:xfrm>
            <a:prstGeom prst="roundRect">
              <a:avLst/>
            </a:prstGeom>
            <a:grpFill/>
            <a:ln>
              <a:solidFill>
                <a:srgbClr val="14523E"/>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2" name="Rectangle: Rounded Corners 4">
              <a:extLst>
                <a:ext uri="{FF2B5EF4-FFF2-40B4-BE49-F238E27FC236}">
                  <a16:creationId xmlns:a16="http://schemas.microsoft.com/office/drawing/2014/main" id="{E40306B4-07C3-7C7D-FE23-1E2770489727}"/>
                </a:ext>
              </a:extLst>
            </p:cNvPr>
            <p:cNvSpPr txBox="1"/>
            <p:nvPr/>
          </p:nvSpPr>
          <p:spPr>
            <a:xfrm>
              <a:off x="794325" y="1074540"/>
              <a:ext cx="3959149" cy="64239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76926" tIns="0" rIns="176926" bIns="0" numCol="1" spcCol="1270" anchor="ctr" anchorCtr="0">
              <a:noAutofit/>
            </a:bodyPr>
            <a:lstStyle/>
            <a:p>
              <a:pPr marL="0" lvl="0" indent="0" algn="ctr" defTabSz="1511300">
                <a:lnSpc>
                  <a:spcPct val="90000"/>
                </a:lnSpc>
                <a:spcBef>
                  <a:spcPct val="0"/>
                </a:spcBef>
                <a:spcAft>
                  <a:spcPct val="35000"/>
                </a:spcAft>
                <a:buNone/>
              </a:pPr>
              <a:r>
                <a:rPr lang="en-GB" sz="2400" b="1" kern="1200" dirty="0">
                  <a:solidFill>
                    <a:schemeClr val="tx1"/>
                  </a:solidFill>
                </a:rPr>
                <a:t>Weeks 11-12</a:t>
              </a:r>
            </a:p>
            <a:p>
              <a:pPr marL="0" lvl="0" indent="0" algn="ctr" defTabSz="1511300">
                <a:lnSpc>
                  <a:spcPct val="90000"/>
                </a:lnSpc>
                <a:spcBef>
                  <a:spcPct val="0"/>
                </a:spcBef>
                <a:spcAft>
                  <a:spcPct val="35000"/>
                </a:spcAft>
                <a:buNone/>
              </a:pPr>
              <a:r>
                <a:rPr lang="en-GB" sz="2400" b="1" dirty="0">
                  <a:solidFill>
                    <a:schemeClr val="tx1"/>
                  </a:solidFill>
                </a:rPr>
                <a:t>Case Study</a:t>
              </a:r>
              <a:endParaRPr lang="en-US" sz="2400" b="1" kern="1200" dirty="0">
                <a:solidFill>
                  <a:schemeClr val="tx1"/>
                </a:solidFill>
              </a:endParaRPr>
            </a:p>
          </p:txBody>
        </p:sp>
      </p:grpSp>
      <p:sp>
        <p:nvSpPr>
          <p:cNvPr id="4" name="Rectangle: Rounded Corners 3">
            <a:extLst>
              <a:ext uri="{FF2B5EF4-FFF2-40B4-BE49-F238E27FC236}">
                <a16:creationId xmlns:a16="http://schemas.microsoft.com/office/drawing/2014/main" id="{72BB0337-D155-77B3-7D2C-313141592163}"/>
              </a:ext>
            </a:extLst>
          </p:cNvPr>
          <p:cNvSpPr/>
          <p:nvPr/>
        </p:nvSpPr>
        <p:spPr>
          <a:xfrm>
            <a:off x="3154069" y="604694"/>
            <a:ext cx="1994449" cy="900065"/>
          </a:xfrm>
          <a:prstGeom prst="roundRect">
            <a:avLst/>
          </a:prstGeom>
          <a:solidFill>
            <a:schemeClr val="bg1"/>
          </a:solidFill>
          <a:ln w="57150">
            <a:solidFill>
              <a:srgbClr val="C3F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Introduction to Advocacy</a:t>
            </a:r>
          </a:p>
        </p:txBody>
      </p:sp>
      <p:sp>
        <p:nvSpPr>
          <p:cNvPr id="5" name="Rectangle: Rounded Corners 4">
            <a:extLst>
              <a:ext uri="{FF2B5EF4-FFF2-40B4-BE49-F238E27FC236}">
                <a16:creationId xmlns:a16="http://schemas.microsoft.com/office/drawing/2014/main" id="{72A46AA6-E901-5806-4055-98770126C916}"/>
              </a:ext>
            </a:extLst>
          </p:cNvPr>
          <p:cNvSpPr/>
          <p:nvPr/>
        </p:nvSpPr>
        <p:spPr>
          <a:xfrm>
            <a:off x="5351893" y="604694"/>
            <a:ext cx="1994449" cy="900065"/>
          </a:xfrm>
          <a:prstGeom prst="roundRect">
            <a:avLst/>
          </a:prstGeom>
          <a:solidFill>
            <a:schemeClr val="bg1"/>
          </a:solidFill>
          <a:ln w="57150">
            <a:solidFill>
              <a:srgbClr val="C3F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Empowerment</a:t>
            </a:r>
          </a:p>
        </p:txBody>
      </p:sp>
      <p:sp>
        <p:nvSpPr>
          <p:cNvPr id="6" name="Rectangle: Rounded Corners 5">
            <a:extLst>
              <a:ext uri="{FF2B5EF4-FFF2-40B4-BE49-F238E27FC236}">
                <a16:creationId xmlns:a16="http://schemas.microsoft.com/office/drawing/2014/main" id="{3DF5FFB5-0209-C413-150F-A8C47449C973}"/>
              </a:ext>
            </a:extLst>
          </p:cNvPr>
          <p:cNvSpPr/>
          <p:nvPr/>
        </p:nvSpPr>
        <p:spPr>
          <a:xfrm>
            <a:off x="7549717" y="604694"/>
            <a:ext cx="1994449" cy="900065"/>
          </a:xfrm>
          <a:prstGeom prst="roundRect">
            <a:avLst/>
          </a:prstGeom>
          <a:solidFill>
            <a:schemeClr val="bg1"/>
          </a:solidFill>
          <a:ln w="57150">
            <a:solidFill>
              <a:srgbClr val="C3F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Cycle of Change</a:t>
            </a:r>
          </a:p>
        </p:txBody>
      </p:sp>
      <p:sp>
        <p:nvSpPr>
          <p:cNvPr id="7" name="Rectangle: Rounded Corners 6">
            <a:extLst>
              <a:ext uri="{FF2B5EF4-FFF2-40B4-BE49-F238E27FC236}">
                <a16:creationId xmlns:a16="http://schemas.microsoft.com/office/drawing/2014/main" id="{A097A10E-2356-6B24-C69C-334CD25B2277}"/>
              </a:ext>
            </a:extLst>
          </p:cNvPr>
          <p:cNvSpPr/>
          <p:nvPr/>
        </p:nvSpPr>
        <p:spPr>
          <a:xfrm>
            <a:off x="9772741" y="604693"/>
            <a:ext cx="1994449" cy="900065"/>
          </a:xfrm>
          <a:prstGeom prst="roundRect">
            <a:avLst/>
          </a:prstGeom>
          <a:solidFill>
            <a:schemeClr val="bg1"/>
          </a:solidFill>
          <a:ln w="57150">
            <a:solidFill>
              <a:srgbClr val="C3F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Introduction to Human Rights</a:t>
            </a:r>
          </a:p>
        </p:txBody>
      </p:sp>
      <p:sp>
        <p:nvSpPr>
          <p:cNvPr id="8" name="Rectangle: Rounded Corners 7">
            <a:extLst>
              <a:ext uri="{FF2B5EF4-FFF2-40B4-BE49-F238E27FC236}">
                <a16:creationId xmlns:a16="http://schemas.microsoft.com/office/drawing/2014/main" id="{C0DF921D-0E04-81BC-E44B-EA145B449618}"/>
              </a:ext>
            </a:extLst>
          </p:cNvPr>
          <p:cNvSpPr/>
          <p:nvPr/>
        </p:nvSpPr>
        <p:spPr>
          <a:xfrm>
            <a:off x="3146789" y="2449927"/>
            <a:ext cx="1994449" cy="900065"/>
          </a:xfrm>
          <a:prstGeom prst="roundRect">
            <a:avLst/>
          </a:prstGeom>
          <a:solidFill>
            <a:schemeClr val="bg1"/>
          </a:solidFill>
          <a:ln w="57150">
            <a:solidFill>
              <a:srgbClr val="4B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Health</a:t>
            </a:r>
          </a:p>
        </p:txBody>
      </p:sp>
      <p:sp>
        <p:nvSpPr>
          <p:cNvPr id="10" name="Rectangle: Rounded Corners 9">
            <a:extLst>
              <a:ext uri="{FF2B5EF4-FFF2-40B4-BE49-F238E27FC236}">
                <a16:creationId xmlns:a16="http://schemas.microsoft.com/office/drawing/2014/main" id="{6F329A57-974D-0B55-AD0F-BBCCEAB8E70A}"/>
              </a:ext>
            </a:extLst>
          </p:cNvPr>
          <p:cNvSpPr/>
          <p:nvPr/>
        </p:nvSpPr>
        <p:spPr>
          <a:xfrm>
            <a:off x="5351895" y="2449928"/>
            <a:ext cx="1994449" cy="900065"/>
          </a:xfrm>
          <a:prstGeom prst="roundRect">
            <a:avLst/>
          </a:prstGeom>
          <a:solidFill>
            <a:schemeClr val="bg1"/>
          </a:solidFill>
          <a:ln w="57150">
            <a:solidFill>
              <a:srgbClr val="4B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Treatment Services</a:t>
            </a:r>
          </a:p>
        </p:txBody>
      </p:sp>
      <p:sp>
        <p:nvSpPr>
          <p:cNvPr id="21" name="Rectangle: Rounded Corners 20">
            <a:extLst>
              <a:ext uri="{FF2B5EF4-FFF2-40B4-BE49-F238E27FC236}">
                <a16:creationId xmlns:a16="http://schemas.microsoft.com/office/drawing/2014/main" id="{45914D06-285F-3C42-B29E-6013CFBE66AE}"/>
              </a:ext>
            </a:extLst>
          </p:cNvPr>
          <p:cNvSpPr/>
          <p:nvPr/>
        </p:nvSpPr>
        <p:spPr>
          <a:xfrm>
            <a:off x="7573420" y="2469532"/>
            <a:ext cx="1994449" cy="900065"/>
          </a:xfrm>
          <a:prstGeom prst="roundRect">
            <a:avLst/>
          </a:prstGeom>
          <a:solidFill>
            <a:schemeClr val="bg1"/>
          </a:solidFill>
          <a:ln w="57150">
            <a:solidFill>
              <a:srgbClr val="4B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Home + Community Safety</a:t>
            </a:r>
          </a:p>
        </p:txBody>
      </p:sp>
      <p:sp>
        <p:nvSpPr>
          <p:cNvPr id="23" name="Rectangle: Rounded Corners 22">
            <a:extLst>
              <a:ext uri="{FF2B5EF4-FFF2-40B4-BE49-F238E27FC236}">
                <a16:creationId xmlns:a16="http://schemas.microsoft.com/office/drawing/2014/main" id="{B3D21769-713C-260F-B629-C2EC15BBB730}"/>
              </a:ext>
            </a:extLst>
          </p:cNvPr>
          <p:cNvSpPr/>
          <p:nvPr/>
        </p:nvSpPr>
        <p:spPr>
          <a:xfrm>
            <a:off x="9772742" y="2469532"/>
            <a:ext cx="1994449" cy="900065"/>
          </a:xfrm>
          <a:prstGeom prst="roundRect">
            <a:avLst/>
          </a:prstGeom>
          <a:solidFill>
            <a:schemeClr val="bg1"/>
          </a:solidFill>
          <a:ln w="57150">
            <a:solidFill>
              <a:srgbClr val="4B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Safeguarding Vulnerable Adults</a:t>
            </a:r>
          </a:p>
        </p:txBody>
      </p:sp>
      <p:sp>
        <p:nvSpPr>
          <p:cNvPr id="24" name="Rectangle: Rounded Corners 23">
            <a:extLst>
              <a:ext uri="{FF2B5EF4-FFF2-40B4-BE49-F238E27FC236}">
                <a16:creationId xmlns:a16="http://schemas.microsoft.com/office/drawing/2014/main" id="{8879C3A2-5ACF-639A-B500-4D5B388CD682}"/>
              </a:ext>
            </a:extLst>
          </p:cNvPr>
          <p:cNvSpPr/>
          <p:nvPr/>
        </p:nvSpPr>
        <p:spPr>
          <a:xfrm>
            <a:off x="5351894" y="3534122"/>
            <a:ext cx="1994449" cy="900065"/>
          </a:xfrm>
          <a:prstGeom prst="roundRect">
            <a:avLst/>
          </a:prstGeom>
          <a:solidFill>
            <a:schemeClr val="bg1"/>
          </a:solidFill>
          <a:ln w="57150">
            <a:solidFill>
              <a:srgbClr val="4B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Criminal Justice</a:t>
            </a:r>
          </a:p>
        </p:txBody>
      </p:sp>
      <p:sp>
        <p:nvSpPr>
          <p:cNvPr id="26" name="Rectangle: Rounded Corners 25">
            <a:extLst>
              <a:ext uri="{FF2B5EF4-FFF2-40B4-BE49-F238E27FC236}">
                <a16:creationId xmlns:a16="http://schemas.microsoft.com/office/drawing/2014/main" id="{FD005BEE-A0E7-C96A-E7AC-011078B009B0}"/>
              </a:ext>
            </a:extLst>
          </p:cNvPr>
          <p:cNvSpPr/>
          <p:nvPr/>
        </p:nvSpPr>
        <p:spPr>
          <a:xfrm>
            <a:off x="7573420" y="3527484"/>
            <a:ext cx="1994449" cy="900065"/>
          </a:xfrm>
          <a:prstGeom prst="roundRect">
            <a:avLst/>
          </a:prstGeom>
          <a:solidFill>
            <a:schemeClr val="bg1"/>
          </a:solidFill>
          <a:ln w="57150">
            <a:solidFill>
              <a:srgbClr val="4B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Carers’ Rights + Self-Advocacy</a:t>
            </a:r>
          </a:p>
        </p:txBody>
      </p:sp>
      <p:sp>
        <p:nvSpPr>
          <p:cNvPr id="27" name="Rectangle: Rounded Corners 26">
            <a:extLst>
              <a:ext uri="{FF2B5EF4-FFF2-40B4-BE49-F238E27FC236}">
                <a16:creationId xmlns:a16="http://schemas.microsoft.com/office/drawing/2014/main" id="{86E45C8E-838A-C633-4413-62D5C058A2CB}"/>
              </a:ext>
            </a:extLst>
          </p:cNvPr>
          <p:cNvSpPr/>
          <p:nvPr/>
        </p:nvSpPr>
        <p:spPr>
          <a:xfrm>
            <a:off x="3154069" y="5138460"/>
            <a:ext cx="1994449" cy="900065"/>
          </a:xfrm>
          <a:prstGeom prst="roundRect">
            <a:avLst/>
          </a:prstGeom>
          <a:solidFill>
            <a:schemeClr val="bg1"/>
          </a:solidFill>
          <a:ln w="57150">
            <a:solidFill>
              <a:srgbClr val="1A6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Case Study Week 1</a:t>
            </a:r>
          </a:p>
        </p:txBody>
      </p:sp>
      <p:sp>
        <p:nvSpPr>
          <p:cNvPr id="28" name="Rectangle: Rounded Corners 27">
            <a:extLst>
              <a:ext uri="{FF2B5EF4-FFF2-40B4-BE49-F238E27FC236}">
                <a16:creationId xmlns:a16="http://schemas.microsoft.com/office/drawing/2014/main" id="{1257C88D-F350-F29A-40BC-5CBB97789D9B}"/>
              </a:ext>
            </a:extLst>
          </p:cNvPr>
          <p:cNvSpPr/>
          <p:nvPr/>
        </p:nvSpPr>
        <p:spPr>
          <a:xfrm>
            <a:off x="5347939" y="5138460"/>
            <a:ext cx="1994449" cy="900065"/>
          </a:xfrm>
          <a:prstGeom prst="roundRect">
            <a:avLst/>
          </a:prstGeom>
          <a:solidFill>
            <a:schemeClr val="bg1"/>
          </a:solidFill>
          <a:ln w="57150">
            <a:solidFill>
              <a:srgbClr val="1A6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Case Study Week 2</a:t>
            </a:r>
          </a:p>
        </p:txBody>
      </p:sp>
      <p:pic>
        <p:nvPicPr>
          <p:cNvPr id="2" name="Picture 1" descr="A logo for a family&#10;&#10;Description automatically generated with low confidence">
            <a:extLst>
              <a:ext uri="{FF2B5EF4-FFF2-40B4-BE49-F238E27FC236}">
                <a16:creationId xmlns:a16="http://schemas.microsoft.com/office/drawing/2014/main" id="{C3CCAC73-A05B-0EB0-8E29-6BC494D94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035" y="5803307"/>
            <a:ext cx="2197183" cy="900000"/>
          </a:xfrm>
          <a:prstGeom prst="rect">
            <a:avLst/>
          </a:prstGeom>
        </p:spPr>
      </p:pic>
    </p:spTree>
    <p:extLst>
      <p:ext uri="{BB962C8B-B14F-4D97-AF65-F5344CB8AC3E}">
        <p14:creationId xmlns:p14="http://schemas.microsoft.com/office/powerpoint/2010/main" val="419440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21" grpId="0" animBg="1"/>
      <p:bldP spid="23" grpId="0" animBg="1"/>
      <p:bldP spid="24" grpId="0" animBg="1"/>
      <p:bldP spid="26" grpId="0" animBg="1"/>
      <p:bldP spid="27" grpId="0" animBg="1"/>
      <p:bldP spid="28" grpId="0" animBg="1"/>
    </p:bldLst>
  </p:timing>
</p:sld>
</file>

<file path=ppt/theme/theme1.xml><?xml version="1.0" encoding="utf-8"?>
<a:theme xmlns:a="http://schemas.openxmlformats.org/drawingml/2006/main" name="Facet">
  <a:themeElements>
    <a:clrScheme name="Custom 4">
      <a:dk1>
        <a:sysClr val="windowText" lastClr="000000"/>
      </a:dk1>
      <a:lt1>
        <a:sysClr val="window" lastClr="FFFFFF"/>
      </a:lt1>
      <a:dk2>
        <a:srgbClr val="2C3C43"/>
      </a:dk2>
      <a:lt2>
        <a:srgbClr val="EBEBEB"/>
      </a:lt2>
      <a:accent1>
        <a:srgbClr val="7030A0"/>
      </a:accent1>
      <a:accent2>
        <a:srgbClr val="1D7B5C"/>
      </a:accent2>
      <a:accent3>
        <a:srgbClr val="1B6D53"/>
      </a:accent3>
      <a:accent4>
        <a:srgbClr val="28A47C"/>
      </a:accent4>
      <a:accent5>
        <a:srgbClr val="42B051"/>
      </a:accent5>
      <a:accent6>
        <a:srgbClr val="96D141"/>
      </a:accent6>
      <a:hlink>
        <a:srgbClr val="9C4E9E"/>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ebcce6c-f6c5-4ae3-a7d1-f74b4acaead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3C1D576CB13E41891E383CEED965AB" ma:contentTypeVersion="7" ma:contentTypeDescription="Create a new document." ma:contentTypeScope="" ma:versionID="fffac31cb145c093bdb7f87ed194376d">
  <xsd:schema xmlns:xsd="http://www.w3.org/2001/XMLSchema" xmlns:xs="http://www.w3.org/2001/XMLSchema" xmlns:p="http://schemas.microsoft.com/office/2006/metadata/properties" xmlns:ns3="febcce6c-f6c5-4ae3-a7d1-f74b4acaead8" targetNamespace="http://schemas.microsoft.com/office/2006/metadata/properties" ma:root="true" ma:fieldsID="6f9169aa784f4b29b278d4bfec2fbd2c" ns3:_="">
    <xsd:import namespace="febcce6c-f6c5-4ae3-a7d1-f74b4acaea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cce6c-f6c5-4ae3-a7d1-f74b4acaea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2DC02-B604-424D-B45E-3F9ABFDB116F}">
  <ds:schemaRefs>
    <ds:schemaRef ds:uri="http://schemas.microsoft.com/office/infopath/2007/PartnerControls"/>
    <ds:schemaRef ds:uri="febcce6c-f6c5-4ae3-a7d1-f74b4acaead8"/>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3737345-DE89-4C43-A14B-7A5BAB8B5C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bcce6c-f6c5-4ae3-a7d1-f74b4acaea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CF429-D579-437B-A052-6F848296CF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40420</TotalTime>
  <Words>1042</Words>
  <Application>Microsoft Office PowerPoint</Application>
  <PresentationFormat>Widescreen</PresentationFormat>
  <Paragraphs>130</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Trebuchet MS</vt:lpstr>
      <vt:lpstr>Verdana</vt:lpstr>
      <vt:lpstr>Wingdings</vt:lpstr>
      <vt:lpstr>Wingdings 3</vt:lpstr>
      <vt:lpstr>Facet</vt:lpstr>
      <vt:lpstr>My Family, My Rights!  Developing a new rights-based programme for families affected by substance use</vt:lpstr>
      <vt:lpstr> </vt:lpstr>
      <vt:lpstr> </vt:lpstr>
      <vt:lpstr>Families’ experiences  </vt:lpstr>
      <vt:lpstr>PowerPoint Presentation</vt:lpstr>
      <vt:lpstr>PowerPoint Presentation</vt:lpstr>
      <vt:lpstr>Developing the Course  </vt:lpstr>
      <vt:lpstr>Delivering the Course  </vt:lpstr>
      <vt:lpstr>PowerPoint Presentation</vt:lpstr>
      <vt:lpstr>After My Family, My Rights…</vt:lpstr>
      <vt:lpstr>PowerPoint Presentation</vt:lpstr>
      <vt:lpstr>Stigma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Family, My Rights!  Developing a new rights-based programme for families affected by substance use</dc:title>
  <dc:creator>Marianna Marquardt</dc:creator>
  <cp:lastModifiedBy>Namen, D.M. van (Dorine)</cp:lastModifiedBy>
  <cp:revision>4</cp:revision>
  <dcterms:created xsi:type="dcterms:W3CDTF">2023-04-04T18:16:00Z</dcterms:created>
  <dcterms:modified xsi:type="dcterms:W3CDTF">2023-06-06T07:46:49Z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0x010100D03C1D576CB13E41891E383CEED965AB</vt:lpwstr>
  </property>
  <property fmtid="{D5CDD505-2E9C-101B-9397-08002B2CF9AE}" pid="3" name="MediaServiceImageTags">
    <vt:lpwstr/>
  </property>
</Properties>
</file>